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945600" cy="32918400"/>
  <p:notesSz cx="6858000" cy="9144000"/>
  <p:defaultTextStyle>
    <a:defPPr>
      <a:defRPr lang="en-US"/>
    </a:defPPr>
    <a:lvl1pPr marL="0" algn="l" defTabSz="3134894" rtl="0" eaLnBrk="1" latinLnBrk="0" hangingPunct="1">
      <a:defRPr sz="6200" kern="1200">
        <a:solidFill>
          <a:schemeClr val="tx1"/>
        </a:solidFill>
        <a:latin typeface="+mn-lt"/>
        <a:ea typeface="+mn-ea"/>
        <a:cs typeface="+mn-cs"/>
      </a:defRPr>
    </a:lvl1pPr>
    <a:lvl2pPr marL="1567447" algn="l" defTabSz="3134894" rtl="0" eaLnBrk="1" latinLnBrk="0" hangingPunct="1">
      <a:defRPr sz="6200" kern="1200">
        <a:solidFill>
          <a:schemeClr val="tx1"/>
        </a:solidFill>
        <a:latin typeface="+mn-lt"/>
        <a:ea typeface="+mn-ea"/>
        <a:cs typeface="+mn-cs"/>
      </a:defRPr>
    </a:lvl2pPr>
    <a:lvl3pPr marL="3134894" algn="l" defTabSz="3134894" rtl="0" eaLnBrk="1" latinLnBrk="0" hangingPunct="1">
      <a:defRPr sz="6200" kern="1200">
        <a:solidFill>
          <a:schemeClr val="tx1"/>
        </a:solidFill>
        <a:latin typeface="+mn-lt"/>
        <a:ea typeface="+mn-ea"/>
        <a:cs typeface="+mn-cs"/>
      </a:defRPr>
    </a:lvl3pPr>
    <a:lvl4pPr marL="4702343" algn="l" defTabSz="3134894" rtl="0" eaLnBrk="1" latinLnBrk="0" hangingPunct="1">
      <a:defRPr sz="6200" kern="1200">
        <a:solidFill>
          <a:schemeClr val="tx1"/>
        </a:solidFill>
        <a:latin typeface="+mn-lt"/>
        <a:ea typeface="+mn-ea"/>
        <a:cs typeface="+mn-cs"/>
      </a:defRPr>
    </a:lvl4pPr>
    <a:lvl5pPr marL="6269790" algn="l" defTabSz="3134894" rtl="0" eaLnBrk="1" latinLnBrk="0" hangingPunct="1">
      <a:defRPr sz="6200" kern="1200">
        <a:solidFill>
          <a:schemeClr val="tx1"/>
        </a:solidFill>
        <a:latin typeface="+mn-lt"/>
        <a:ea typeface="+mn-ea"/>
        <a:cs typeface="+mn-cs"/>
      </a:defRPr>
    </a:lvl5pPr>
    <a:lvl6pPr marL="7837237" algn="l" defTabSz="3134894" rtl="0" eaLnBrk="1" latinLnBrk="0" hangingPunct="1">
      <a:defRPr sz="6200" kern="1200">
        <a:solidFill>
          <a:schemeClr val="tx1"/>
        </a:solidFill>
        <a:latin typeface="+mn-lt"/>
        <a:ea typeface="+mn-ea"/>
        <a:cs typeface="+mn-cs"/>
      </a:defRPr>
    </a:lvl6pPr>
    <a:lvl7pPr marL="9404684" algn="l" defTabSz="3134894" rtl="0" eaLnBrk="1" latinLnBrk="0" hangingPunct="1">
      <a:defRPr sz="6200" kern="1200">
        <a:solidFill>
          <a:schemeClr val="tx1"/>
        </a:solidFill>
        <a:latin typeface="+mn-lt"/>
        <a:ea typeface="+mn-ea"/>
        <a:cs typeface="+mn-cs"/>
      </a:defRPr>
    </a:lvl7pPr>
    <a:lvl8pPr marL="10972132" algn="l" defTabSz="3134894" rtl="0" eaLnBrk="1" latinLnBrk="0" hangingPunct="1">
      <a:defRPr sz="6200" kern="1200">
        <a:solidFill>
          <a:schemeClr val="tx1"/>
        </a:solidFill>
        <a:latin typeface="+mn-lt"/>
        <a:ea typeface="+mn-ea"/>
        <a:cs typeface="+mn-cs"/>
      </a:defRPr>
    </a:lvl8pPr>
    <a:lvl9pPr marL="12539580" algn="l" defTabSz="3134894"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D97"/>
    <a:srgbClr val="003192"/>
    <a:srgbClr val="003399"/>
    <a:srgbClr val="0066CC"/>
    <a:srgbClr val="376092"/>
    <a:srgbClr val="48CCC6"/>
    <a:srgbClr val="4DC7B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p:scale>
          <a:sx n="50" d="100"/>
          <a:sy n="50" d="100"/>
        </p:scale>
        <p:origin x="-234" y="2658"/>
      </p:cViewPr>
      <p:guideLst>
        <p:guide orient="horz" pos="10368"/>
        <p:guide pos="69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6042"/>
            <a:ext cx="186537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1567447" indent="0" algn="ctr">
              <a:buNone/>
              <a:defRPr>
                <a:solidFill>
                  <a:schemeClr val="tx1">
                    <a:tint val="75000"/>
                  </a:schemeClr>
                </a:solidFill>
              </a:defRPr>
            </a:lvl2pPr>
            <a:lvl3pPr marL="3134894" indent="0" algn="ctr">
              <a:buNone/>
              <a:defRPr>
                <a:solidFill>
                  <a:schemeClr val="tx1">
                    <a:tint val="75000"/>
                  </a:schemeClr>
                </a:solidFill>
              </a:defRPr>
            </a:lvl3pPr>
            <a:lvl4pPr marL="4702343" indent="0" algn="ctr">
              <a:buNone/>
              <a:defRPr>
                <a:solidFill>
                  <a:schemeClr val="tx1">
                    <a:tint val="75000"/>
                  </a:schemeClr>
                </a:solidFill>
              </a:defRPr>
            </a:lvl4pPr>
            <a:lvl5pPr marL="6269790" indent="0" algn="ctr">
              <a:buNone/>
              <a:defRPr>
                <a:solidFill>
                  <a:schemeClr val="tx1">
                    <a:tint val="75000"/>
                  </a:schemeClr>
                </a:solidFill>
              </a:defRPr>
            </a:lvl5pPr>
            <a:lvl6pPr marL="7837237" indent="0" algn="ctr">
              <a:buNone/>
              <a:defRPr>
                <a:solidFill>
                  <a:schemeClr val="tx1">
                    <a:tint val="75000"/>
                  </a:schemeClr>
                </a:solidFill>
              </a:defRPr>
            </a:lvl6pPr>
            <a:lvl7pPr marL="9404684" indent="0" algn="ctr">
              <a:buNone/>
              <a:defRPr>
                <a:solidFill>
                  <a:schemeClr val="tx1">
                    <a:tint val="75000"/>
                  </a:schemeClr>
                </a:solidFill>
              </a:defRPr>
            </a:lvl7pPr>
            <a:lvl8pPr marL="10972132" indent="0" algn="ctr">
              <a:buNone/>
              <a:defRPr>
                <a:solidFill>
                  <a:schemeClr val="tx1">
                    <a:tint val="75000"/>
                  </a:schemeClr>
                </a:solidFill>
              </a:defRPr>
            </a:lvl8pPr>
            <a:lvl9pPr marL="125395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654479-2CD0-424D-B515-5FD23DF912DB}"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54479-2CD0-424D-B515-5FD23DF912DB}"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87632" y="6324600"/>
            <a:ext cx="11849100"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32711" y="6324600"/>
            <a:ext cx="35189160"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54479-2CD0-424D-B515-5FD23DF912DB}"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54479-2CD0-424D-B515-5FD23DF912DB}"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3122"/>
            <a:ext cx="18653760" cy="653796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13952225"/>
            <a:ext cx="18653760" cy="7200898"/>
          </a:xfrm>
        </p:spPr>
        <p:txBody>
          <a:bodyPr anchor="b"/>
          <a:lstStyle>
            <a:lvl1pPr marL="0" indent="0">
              <a:buNone/>
              <a:defRPr sz="6800">
                <a:solidFill>
                  <a:schemeClr val="tx1">
                    <a:tint val="75000"/>
                  </a:schemeClr>
                </a:solidFill>
              </a:defRPr>
            </a:lvl1pPr>
            <a:lvl2pPr marL="1567447" indent="0">
              <a:buNone/>
              <a:defRPr sz="6200">
                <a:solidFill>
                  <a:schemeClr val="tx1">
                    <a:tint val="75000"/>
                  </a:schemeClr>
                </a:solidFill>
              </a:defRPr>
            </a:lvl2pPr>
            <a:lvl3pPr marL="3134894" indent="0">
              <a:buNone/>
              <a:defRPr sz="5500">
                <a:solidFill>
                  <a:schemeClr val="tx1">
                    <a:tint val="75000"/>
                  </a:schemeClr>
                </a:solidFill>
              </a:defRPr>
            </a:lvl3pPr>
            <a:lvl4pPr marL="4702343" indent="0">
              <a:buNone/>
              <a:defRPr sz="4800">
                <a:solidFill>
                  <a:schemeClr val="tx1">
                    <a:tint val="75000"/>
                  </a:schemeClr>
                </a:solidFill>
              </a:defRPr>
            </a:lvl4pPr>
            <a:lvl5pPr marL="6269790" indent="0">
              <a:buNone/>
              <a:defRPr sz="4800">
                <a:solidFill>
                  <a:schemeClr val="tx1">
                    <a:tint val="75000"/>
                  </a:schemeClr>
                </a:solidFill>
              </a:defRPr>
            </a:lvl5pPr>
            <a:lvl6pPr marL="7837237" indent="0">
              <a:buNone/>
              <a:defRPr sz="4800">
                <a:solidFill>
                  <a:schemeClr val="tx1">
                    <a:tint val="75000"/>
                  </a:schemeClr>
                </a:solidFill>
              </a:defRPr>
            </a:lvl6pPr>
            <a:lvl7pPr marL="9404684" indent="0">
              <a:buNone/>
              <a:defRPr sz="4800">
                <a:solidFill>
                  <a:schemeClr val="tx1">
                    <a:tint val="75000"/>
                  </a:schemeClr>
                </a:solidFill>
              </a:defRPr>
            </a:lvl7pPr>
            <a:lvl8pPr marL="10972132" indent="0">
              <a:buNone/>
              <a:defRPr sz="4800">
                <a:solidFill>
                  <a:schemeClr val="tx1">
                    <a:tint val="75000"/>
                  </a:schemeClr>
                </a:solidFill>
              </a:defRPr>
            </a:lvl8pPr>
            <a:lvl9pPr marL="1253958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54479-2CD0-424D-B515-5FD23DF912DB}"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2712" y="36865560"/>
            <a:ext cx="23519129" cy="104279702"/>
          </a:xfrm>
        </p:spPr>
        <p:txBody>
          <a:bodyPr/>
          <a:lstStyle>
            <a:lvl1pPr>
              <a:defRPr sz="9600"/>
            </a:lvl1pPr>
            <a:lvl2pPr>
              <a:defRPr sz="8200"/>
            </a:lvl2pPr>
            <a:lvl3pPr>
              <a:defRPr sz="68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517600" y="36865560"/>
            <a:ext cx="23519131" cy="104279702"/>
          </a:xfrm>
        </p:spPr>
        <p:txBody>
          <a:bodyPr/>
          <a:lstStyle>
            <a:lvl1pPr>
              <a:defRPr sz="9600"/>
            </a:lvl1pPr>
            <a:lvl2pPr>
              <a:defRPr sz="8200"/>
            </a:lvl2pPr>
            <a:lvl3pPr>
              <a:defRPr sz="68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654479-2CD0-424D-B515-5FD23DF912DB}" type="datetimeFigureOut">
              <a:rPr lang="en-US" smtClean="0"/>
              <a:pPr/>
              <a:t>6/6/2012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262"/>
            <a:ext cx="1975104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7368542"/>
            <a:ext cx="9696451" cy="3070858"/>
          </a:xfrm>
        </p:spPr>
        <p:txBody>
          <a:bodyPr anchor="b"/>
          <a:lstStyle>
            <a:lvl1pPr marL="0" indent="0">
              <a:buNone/>
              <a:defRPr sz="8200" b="1"/>
            </a:lvl1pPr>
            <a:lvl2pPr marL="1567447" indent="0">
              <a:buNone/>
              <a:defRPr sz="6800" b="1"/>
            </a:lvl2pPr>
            <a:lvl3pPr marL="3134894" indent="0">
              <a:buNone/>
              <a:defRPr sz="6200" b="1"/>
            </a:lvl3pPr>
            <a:lvl4pPr marL="4702343" indent="0">
              <a:buNone/>
              <a:defRPr sz="5500" b="1"/>
            </a:lvl4pPr>
            <a:lvl5pPr marL="6269790" indent="0">
              <a:buNone/>
              <a:defRPr sz="5500" b="1"/>
            </a:lvl5pPr>
            <a:lvl6pPr marL="7837237" indent="0">
              <a:buNone/>
              <a:defRPr sz="5500" b="1"/>
            </a:lvl6pPr>
            <a:lvl7pPr marL="9404684" indent="0">
              <a:buNone/>
              <a:defRPr sz="5500" b="1"/>
            </a:lvl7pPr>
            <a:lvl8pPr marL="10972132" indent="0">
              <a:buNone/>
              <a:defRPr sz="5500" b="1"/>
            </a:lvl8pPr>
            <a:lvl9pPr marL="12539580"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097280" y="10439400"/>
            <a:ext cx="9696451" cy="18966182"/>
          </a:xfrm>
        </p:spPr>
        <p:txBody>
          <a:bodyPr/>
          <a:lstStyle>
            <a:lvl1pPr>
              <a:defRPr sz="8200"/>
            </a:lvl1pPr>
            <a:lvl2pPr>
              <a:defRPr sz="68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061" y="7368542"/>
            <a:ext cx="9700260" cy="3070858"/>
          </a:xfrm>
        </p:spPr>
        <p:txBody>
          <a:bodyPr anchor="b"/>
          <a:lstStyle>
            <a:lvl1pPr marL="0" indent="0">
              <a:buNone/>
              <a:defRPr sz="8200" b="1"/>
            </a:lvl1pPr>
            <a:lvl2pPr marL="1567447" indent="0">
              <a:buNone/>
              <a:defRPr sz="6800" b="1"/>
            </a:lvl2pPr>
            <a:lvl3pPr marL="3134894" indent="0">
              <a:buNone/>
              <a:defRPr sz="6200" b="1"/>
            </a:lvl3pPr>
            <a:lvl4pPr marL="4702343" indent="0">
              <a:buNone/>
              <a:defRPr sz="5500" b="1"/>
            </a:lvl4pPr>
            <a:lvl5pPr marL="6269790" indent="0">
              <a:buNone/>
              <a:defRPr sz="5500" b="1"/>
            </a:lvl5pPr>
            <a:lvl6pPr marL="7837237" indent="0">
              <a:buNone/>
              <a:defRPr sz="5500" b="1"/>
            </a:lvl6pPr>
            <a:lvl7pPr marL="9404684" indent="0">
              <a:buNone/>
              <a:defRPr sz="5500" b="1"/>
            </a:lvl7pPr>
            <a:lvl8pPr marL="10972132" indent="0">
              <a:buNone/>
              <a:defRPr sz="5500" b="1"/>
            </a:lvl8pPr>
            <a:lvl9pPr marL="12539580"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1148061" y="10439400"/>
            <a:ext cx="9700260" cy="18966182"/>
          </a:xfrm>
        </p:spPr>
        <p:txBody>
          <a:bodyPr/>
          <a:lstStyle>
            <a:lvl1pPr>
              <a:defRPr sz="8200"/>
            </a:lvl1pPr>
            <a:lvl2pPr>
              <a:defRPr sz="68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654479-2CD0-424D-B515-5FD23DF912DB}" type="datetimeFigureOut">
              <a:rPr lang="en-US" smtClean="0"/>
              <a:pPr/>
              <a:t>6/6/2012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654479-2CD0-424D-B515-5FD23DF912DB}" type="datetimeFigureOut">
              <a:rPr lang="en-US" smtClean="0"/>
              <a:pPr/>
              <a:t>6/6/2012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54479-2CD0-424D-B515-5FD23DF912DB}" type="datetimeFigureOut">
              <a:rPr lang="en-US" smtClean="0"/>
              <a:pPr/>
              <a:t>6/6/2012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1310640"/>
            <a:ext cx="7219951" cy="5577840"/>
          </a:xfrm>
        </p:spPr>
        <p:txBody>
          <a:bodyPr anchor="b"/>
          <a:lstStyle>
            <a:lvl1pPr algn="l">
              <a:defRPr sz="6800" b="1"/>
            </a:lvl1pPr>
          </a:lstStyle>
          <a:p>
            <a:r>
              <a:rPr lang="en-US" smtClean="0"/>
              <a:t>Click to edit Master title style</a:t>
            </a:r>
            <a:endParaRPr lang="en-US"/>
          </a:p>
        </p:txBody>
      </p:sp>
      <p:sp>
        <p:nvSpPr>
          <p:cNvPr id="3" name="Content Placeholder 2"/>
          <p:cNvSpPr>
            <a:spLocks noGrp="1"/>
          </p:cNvSpPr>
          <p:nvPr>
            <p:ph idx="1"/>
          </p:nvPr>
        </p:nvSpPr>
        <p:spPr>
          <a:xfrm>
            <a:off x="8580120" y="1310643"/>
            <a:ext cx="12268200" cy="28094942"/>
          </a:xfrm>
        </p:spPr>
        <p:txBody>
          <a:bodyPr/>
          <a:lstStyle>
            <a:lvl1pPr>
              <a:defRPr sz="11000"/>
            </a:lvl1pPr>
            <a:lvl2pPr>
              <a:defRPr sz="9600"/>
            </a:lvl2pPr>
            <a:lvl3pPr>
              <a:defRPr sz="82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1" y="6888483"/>
            <a:ext cx="7219951" cy="22517102"/>
          </a:xfrm>
        </p:spPr>
        <p:txBody>
          <a:bodyPr/>
          <a:lstStyle>
            <a:lvl1pPr marL="0" indent="0">
              <a:buNone/>
              <a:defRPr sz="4800"/>
            </a:lvl1pPr>
            <a:lvl2pPr marL="1567447" indent="0">
              <a:buNone/>
              <a:defRPr sz="4100"/>
            </a:lvl2pPr>
            <a:lvl3pPr marL="3134894" indent="0">
              <a:buNone/>
              <a:defRPr sz="3400"/>
            </a:lvl3pPr>
            <a:lvl4pPr marL="4702343" indent="0">
              <a:buNone/>
              <a:defRPr sz="3100"/>
            </a:lvl4pPr>
            <a:lvl5pPr marL="6269790" indent="0">
              <a:buNone/>
              <a:defRPr sz="3100"/>
            </a:lvl5pPr>
            <a:lvl6pPr marL="7837237" indent="0">
              <a:buNone/>
              <a:defRPr sz="3100"/>
            </a:lvl6pPr>
            <a:lvl7pPr marL="9404684" indent="0">
              <a:buNone/>
              <a:defRPr sz="3100"/>
            </a:lvl7pPr>
            <a:lvl8pPr marL="10972132" indent="0">
              <a:buNone/>
              <a:defRPr sz="3100"/>
            </a:lvl8pPr>
            <a:lvl9pPr marL="12539580"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54479-2CD0-424D-B515-5FD23DF912DB}" type="datetimeFigureOut">
              <a:rPr lang="en-US" smtClean="0"/>
              <a:pPr/>
              <a:t>6/6/2012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0"/>
            <a:ext cx="13167360" cy="2720342"/>
          </a:xfrm>
        </p:spPr>
        <p:txBody>
          <a:bodyPr anchor="b"/>
          <a:lstStyle>
            <a:lvl1pPr algn="l">
              <a:defRPr sz="6800" b="1"/>
            </a:lvl1pPr>
          </a:lstStyle>
          <a:p>
            <a:r>
              <a:rPr lang="en-US" smtClean="0"/>
              <a:t>Click to edit Master title style</a:t>
            </a:r>
            <a:endParaRPr lang="en-US"/>
          </a:p>
        </p:txBody>
      </p:sp>
      <p:sp>
        <p:nvSpPr>
          <p:cNvPr id="3" name="Picture Placeholder 2"/>
          <p:cNvSpPr>
            <a:spLocks noGrp="1"/>
          </p:cNvSpPr>
          <p:nvPr>
            <p:ph type="pic" idx="1"/>
          </p:nvPr>
        </p:nvSpPr>
        <p:spPr>
          <a:xfrm>
            <a:off x="4301491" y="2941320"/>
            <a:ext cx="13167360" cy="19751040"/>
          </a:xfrm>
        </p:spPr>
        <p:txBody>
          <a:bodyPr/>
          <a:lstStyle>
            <a:lvl1pPr marL="0" indent="0">
              <a:buNone/>
              <a:defRPr sz="11000"/>
            </a:lvl1pPr>
            <a:lvl2pPr marL="1567447" indent="0">
              <a:buNone/>
              <a:defRPr sz="9600"/>
            </a:lvl2pPr>
            <a:lvl3pPr marL="3134894" indent="0">
              <a:buNone/>
              <a:defRPr sz="8200"/>
            </a:lvl3pPr>
            <a:lvl4pPr marL="4702343" indent="0">
              <a:buNone/>
              <a:defRPr sz="6800"/>
            </a:lvl4pPr>
            <a:lvl5pPr marL="6269790" indent="0">
              <a:buNone/>
              <a:defRPr sz="6800"/>
            </a:lvl5pPr>
            <a:lvl6pPr marL="7837237" indent="0">
              <a:buNone/>
              <a:defRPr sz="6800"/>
            </a:lvl6pPr>
            <a:lvl7pPr marL="9404684" indent="0">
              <a:buNone/>
              <a:defRPr sz="6800"/>
            </a:lvl7pPr>
            <a:lvl8pPr marL="10972132" indent="0">
              <a:buNone/>
              <a:defRPr sz="6800"/>
            </a:lvl8pPr>
            <a:lvl9pPr marL="12539580" indent="0">
              <a:buNone/>
              <a:defRPr sz="6800"/>
            </a:lvl9pPr>
          </a:lstStyle>
          <a:p>
            <a:endParaRPr lang="en-US"/>
          </a:p>
        </p:txBody>
      </p:sp>
      <p:sp>
        <p:nvSpPr>
          <p:cNvPr id="4" name="Text Placeholder 3"/>
          <p:cNvSpPr>
            <a:spLocks noGrp="1"/>
          </p:cNvSpPr>
          <p:nvPr>
            <p:ph type="body" sz="half" idx="2"/>
          </p:nvPr>
        </p:nvSpPr>
        <p:spPr>
          <a:xfrm>
            <a:off x="4301491" y="25763222"/>
            <a:ext cx="13167360" cy="3863338"/>
          </a:xfrm>
        </p:spPr>
        <p:txBody>
          <a:bodyPr/>
          <a:lstStyle>
            <a:lvl1pPr marL="0" indent="0">
              <a:buNone/>
              <a:defRPr sz="4800"/>
            </a:lvl1pPr>
            <a:lvl2pPr marL="1567447" indent="0">
              <a:buNone/>
              <a:defRPr sz="4100"/>
            </a:lvl2pPr>
            <a:lvl3pPr marL="3134894" indent="0">
              <a:buNone/>
              <a:defRPr sz="3400"/>
            </a:lvl3pPr>
            <a:lvl4pPr marL="4702343" indent="0">
              <a:buNone/>
              <a:defRPr sz="3100"/>
            </a:lvl4pPr>
            <a:lvl5pPr marL="6269790" indent="0">
              <a:buNone/>
              <a:defRPr sz="3100"/>
            </a:lvl5pPr>
            <a:lvl6pPr marL="7837237" indent="0">
              <a:buNone/>
              <a:defRPr sz="3100"/>
            </a:lvl6pPr>
            <a:lvl7pPr marL="9404684" indent="0">
              <a:buNone/>
              <a:defRPr sz="3100"/>
            </a:lvl7pPr>
            <a:lvl8pPr marL="10972132" indent="0">
              <a:buNone/>
              <a:defRPr sz="3100"/>
            </a:lvl8pPr>
            <a:lvl9pPr marL="12539580"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54479-2CD0-424D-B515-5FD23DF912DB}" type="datetimeFigureOut">
              <a:rPr lang="en-US" smtClean="0"/>
              <a:pPr/>
              <a:t>6/6/2012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7095E-B49D-43B2-BF58-10954DFD82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alpha val="5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2"/>
            <a:ext cx="19751040" cy="5486400"/>
          </a:xfrm>
          <a:prstGeom prst="rect">
            <a:avLst/>
          </a:prstGeom>
        </p:spPr>
        <p:txBody>
          <a:bodyPr vert="horz" lIns="313489" tIns="156745" rIns="313489" bIns="15674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97280" y="7680963"/>
            <a:ext cx="19751040" cy="21724622"/>
          </a:xfrm>
          <a:prstGeom prst="rect">
            <a:avLst/>
          </a:prstGeom>
        </p:spPr>
        <p:txBody>
          <a:bodyPr vert="horz" lIns="313489" tIns="156745" rIns="313489" bIns="1567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97280" y="30510482"/>
            <a:ext cx="5120640" cy="1752600"/>
          </a:xfrm>
          <a:prstGeom prst="rect">
            <a:avLst/>
          </a:prstGeom>
        </p:spPr>
        <p:txBody>
          <a:bodyPr vert="horz" lIns="313489" tIns="156745" rIns="313489" bIns="156745" rtlCol="0" anchor="ctr"/>
          <a:lstStyle>
            <a:lvl1pPr algn="l">
              <a:defRPr sz="4100">
                <a:solidFill>
                  <a:schemeClr val="tx1">
                    <a:tint val="75000"/>
                  </a:schemeClr>
                </a:solidFill>
              </a:defRPr>
            </a:lvl1pPr>
          </a:lstStyle>
          <a:p>
            <a:fld id="{9A654479-2CD0-424D-B515-5FD23DF912DB}" type="datetimeFigureOut">
              <a:rPr lang="en-US" smtClean="0"/>
              <a:pPr/>
              <a:t>6/6/2012</a:t>
            </a:fld>
            <a:endParaRPr lang="en-US"/>
          </a:p>
        </p:txBody>
      </p:sp>
      <p:sp>
        <p:nvSpPr>
          <p:cNvPr id="5" name="Footer Placeholder 4"/>
          <p:cNvSpPr>
            <a:spLocks noGrp="1"/>
          </p:cNvSpPr>
          <p:nvPr>
            <p:ph type="ftr" sz="quarter" idx="3"/>
          </p:nvPr>
        </p:nvSpPr>
        <p:spPr>
          <a:xfrm>
            <a:off x="7498080" y="30510482"/>
            <a:ext cx="6949440" cy="1752600"/>
          </a:xfrm>
          <a:prstGeom prst="rect">
            <a:avLst/>
          </a:prstGeom>
        </p:spPr>
        <p:txBody>
          <a:bodyPr vert="horz" lIns="313489" tIns="156745" rIns="313489" bIns="15674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30510482"/>
            <a:ext cx="5120640" cy="1752600"/>
          </a:xfrm>
          <a:prstGeom prst="rect">
            <a:avLst/>
          </a:prstGeom>
        </p:spPr>
        <p:txBody>
          <a:bodyPr vert="horz" lIns="313489" tIns="156745" rIns="313489" bIns="156745" rtlCol="0" anchor="ctr"/>
          <a:lstStyle>
            <a:lvl1pPr algn="r">
              <a:defRPr sz="4100">
                <a:solidFill>
                  <a:schemeClr val="tx1">
                    <a:tint val="75000"/>
                  </a:schemeClr>
                </a:solidFill>
              </a:defRPr>
            </a:lvl1pPr>
          </a:lstStyle>
          <a:p>
            <a:fld id="{39F7095E-B49D-43B2-BF58-10954DFD82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894" rtl="0" eaLnBrk="1" latinLnBrk="0" hangingPunct="1">
        <a:spcBef>
          <a:spcPct val="0"/>
        </a:spcBef>
        <a:buNone/>
        <a:defRPr sz="15100" kern="1200">
          <a:solidFill>
            <a:schemeClr val="tx1"/>
          </a:solidFill>
          <a:latin typeface="+mj-lt"/>
          <a:ea typeface="+mj-ea"/>
          <a:cs typeface="+mj-cs"/>
        </a:defRPr>
      </a:lvl1pPr>
    </p:titleStyle>
    <p:bodyStyle>
      <a:lvl1pPr marL="1175586" indent="-1175586" algn="l" defTabSz="3134894"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102" indent="-979655" algn="l" defTabSz="3134894"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619" indent="-783724" algn="l" defTabSz="3134894"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066"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4pPr>
      <a:lvl5pPr marL="7053514"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5pPr>
      <a:lvl6pPr marL="8620961"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6pPr>
      <a:lvl7pPr marL="10188408"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7pPr>
      <a:lvl8pPr marL="11755856"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8pPr>
      <a:lvl9pPr marL="13323304"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9pPr>
    </p:bodyStyle>
    <p:otherStyle>
      <a:defPPr>
        <a:defRPr lang="en-US"/>
      </a:defPPr>
      <a:lvl1pPr marL="0" algn="l" defTabSz="3134894" rtl="0" eaLnBrk="1" latinLnBrk="0" hangingPunct="1">
        <a:defRPr sz="6200" kern="1200">
          <a:solidFill>
            <a:schemeClr val="tx1"/>
          </a:solidFill>
          <a:latin typeface="+mn-lt"/>
          <a:ea typeface="+mn-ea"/>
          <a:cs typeface="+mn-cs"/>
        </a:defRPr>
      </a:lvl1pPr>
      <a:lvl2pPr marL="1567447" algn="l" defTabSz="3134894" rtl="0" eaLnBrk="1" latinLnBrk="0" hangingPunct="1">
        <a:defRPr sz="6200" kern="1200">
          <a:solidFill>
            <a:schemeClr val="tx1"/>
          </a:solidFill>
          <a:latin typeface="+mn-lt"/>
          <a:ea typeface="+mn-ea"/>
          <a:cs typeface="+mn-cs"/>
        </a:defRPr>
      </a:lvl2pPr>
      <a:lvl3pPr marL="3134894" algn="l" defTabSz="3134894" rtl="0" eaLnBrk="1" latinLnBrk="0" hangingPunct="1">
        <a:defRPr sz="6200" kern="1200">
          <a:solidFill>
            <a:schemeClr val="tx1"/>
          </a:solidFill>
          <a:latin typeface="+mn-lt"/>
          <a:ea typeface="+mn-ea"/>
          <a:cs typeface="+mn-cs"/>
        </a:defRPr>
      </a:lvl3pPr>
      <a:lvl4pPr marL="4702343" algn="l" defTabSz="3134894" rtl="0" eaLnBrk="1" latinLnBrk="0" hangingPunct="1">
        <a:defRPr sz="6200" kern="1200">
          <a:solidFill>
            <a:schemeClr val="tx1"/>
          </a:solidFill>
          <a:latin typeface="+mn-lt"/>
          <a:ea typeface="+mn-ea"/>
          <a:cs typeface="+mn-cs"/>
        </a:defRPr>
      </a:lvl4pPr>
      <a:lvl5pPr marL="6269790" algn="l" defTabSz="3134894" rtl="0" eaLnBrk="1" latinLnBrk="0" hangingPunct="1">
        <a:defRPr sz="6200" kern="1200">
          <a:solidFill>
            <a:schemeClr val="tx1"/>
          </a:solidFill>
          <a:latin typeface="+mn-lt"/>
          <a:ea typeface="+mn-ea"/>
          <a:cs typeface="+mn-cs"/>
        </a:defRPr>
      </a:lvl5pPr>
      <a:lvl6pPr marL="7837237" algn="l" defTabSz="3134894" rtl="0" eaLnBrk="1" latinLnBrk="0" hangingPunct="1">
        <a:defRPr sz="6200" kern="1200">
          <a:solidFill>
            <a:schemeClr val="tx1"/>
          </a:solidFill>
          <a:latin typeface="+mn-lt"/>
          <a:ea typeface="+mn-ea"/>
          <a:cs typeface="+mn-cs"/>
        </a:defRPr>
      </a:lvl6pPr>
      <a:lvl7pPr marL="9404684" algn="l" defTabSz="3134894" rtl="0" eaLnBrk="1" latinLnBrk="0" hangingPunct="1">
        <a:defRPr sz="6200" kern="1200">
          <a:solidFill>
            <a:schemeClr val="tx1"/>
          </a:solidFill>
          <a:latin typeface="+mn-lt"/>
          <a:ea typeface="+mn-ea"/>
          <a:cs typeface="+mn-cs"/>
        </a:defRPr>
      </a:lvl7pPr>
      <a:lvl8pPr marL="10972132" algn="l" defTabSz="3134894" rtl="0" eaLnBrk="1" latinLnBrk="0" hangingPunct="1">
        <a:defRPr sz="6200" kern="1200">
          <a:solidFill>
            <a:schemeClr val="tx1"/>
          </a:solidFill>
          <a:latin typeface="+mn-lt"/>
          <a:ea typeface="+mn-ea"/>
          <a:cs typeface="+mn-cs"/>
        </a:defRPr>
      </a:lvl8pPr>
      <a:lvl9pPr marL="12539580" algn="l" defTabSz="3134894"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descr="C:\Users\Kerri\Desktop\HF Radar\HF Radar 12-14-11\IMG_6771.JPG"/>
          <p:cNvPicPr>
            <a:picLocks noChangeAspect="1" noChangeArrowheads="1"/>
          </p:cNvPicPr>
          <p:nvPr/>
        </p:nvPicPr>
        <p:blipFill>
          <a:blip r:embed="rId2" cstate="print"/>
          <a:srcRect b="17291"/>
          <a:stretch>
            <a:fillRect/>
          </a:stretch>
        </p:blipFill>
        <p:spPr bwMode="auto">
          <a:xfrm>
            <a:off x="0" y="1"/>
            <a:ext cx="21945600" cy="10744199"/>
          </a:xfrm>
          <a:prstGeom prst="rect">
            <a:avLst/>
          </a:prstGeom>
          <a:noFill/>
          <a:ln>
            <a:solidFill>
              <a:schemeClr val="tx1"/>
            </a:solidFill>
          </a:ln>
        </p:spPr>
      </p:pic>
      <p:sp>
        <p:nvSpPr>
          <p:cNvPr id="14" name="Text Box 26"/>
          <p:cNvSpPr txBox="1">
            <a:spLocks noChangeArrowheads="1"/>
          </p:cNvSpPr>
          <p:nvPr/>
        </p:nvSpPr>
        <p:spPr bwMode="auto">
          <a:xfrm>
            <a:off x="381000" y="22479000"/>
            <a:ext cx="7162800" cy="2651760"/>
          </a:xfrm>
          <a:prstGeom prst="rect">
            <a:avLst/>
          </a:prstGeom>
          <a:solidFill>
            <a:srgbClr val="C4BD97">
              <a:alpha val="74902"/>
            </a:srgbClr>
          </a:solidFill>
          <a:ln w="9525">
            <a:solidFill>
              <a:schemeClr val="tx1"/>
            </a:solidFill>
            <a:miter lim="800000"/>
            <a:headEnd/>
            <a:tailEnd/>
          </a:ln>
        </p:spPr>
        <p:txBody>
          <a:bodyPr wrap="square" lIns="68578" tIns="34289" rIns="68578" bIns="34289" anchor="ctr">
            <a:spAutoFit/>
          </a:bodyPr>
          <a:lstStyle/>
          <a:p>
            <a:pPr marL="342887" indent="-342887" algn="ctr"/>
            <a:r>
              <a:rPr lang="en-US" sz="2800" b="1" dirty="0" smtClean="0">
                <a:latin typeface="Arial" pitchFamily="34" charset="0"/>
                <a:cs typeface="Arial" pitchFamily="34" charset="0"/>
              </a:rPr>
              <a:t>What </a:t>
            </a:r>
            <a:r>
              <a:rPr lang="en-US" sz="2800" b="1" dirty="0">
                <a:latin typeface="Arial" pitchFamily="34" charset="0"/>
                <a:cs typeface="Arial" pitchFamily="34" charset="0"/>
              </a:rPr>
              <a:t>can it measure</a:t>
            </a:r>
            <a:r>
              <a:rPr lang="en-US" sz="2800" b="1" dirty="0" smtClean="0">
                <a:latin typeface="Arial" pitchFamily="34" charset="0"/>
                <a:cs typeface="Arial" pitchFamily="34" charset="0"/>
              </a:rPr>
              <a:t>?</a:t>
            </a:r>
          </a:p>
          <a:p>
            <a:pPr marL="339712">
              <a:lnSpc>
                <a:spcPct val="150000"/>
              </a:lnSpc>
              <a:buFont typeface="Wingdings" pitchFamily="2" charset="2"/>
              <a:buChar char="§"/>
            </a:pPr>
            <a:endParaRPr lang="en-US" sz="700" dirty="0" smtClean="0">
              <a:latin typeface="Arial" pitchFamily="34" charset="0"/>
              <a:cs typeface="Arial" pitchFamily="34" charset="0"/>
            </a:endParaRPr>
          </a:p>
          <a:p>
            <a:pPr marL="339712">
              <a:lnSpc>
                <a:spcPct val="150000"/>
              </a:lnSpc>
              <a:buFont typeface="Wingdings" pitchFamily="2" charset="2"/>
              <a:buChar char="§"/>
            </a:pPr>
            <a:r>
              <a:rPr lang="en-US" sz="2400" dirty="0" smtClean="0">
                <a:latin typeface="Arial" pitchFamily="34" charset="0"/>
                <a:cs typeface="Arial" pitchFamily="34" charset="0"/>
              </a:rPr>
              <a:t> </a:t>
            </a:r>
            <a:r>
              <a:rPr lang="en-US" sz="2400" dirty="0">
                <a:latin typeface="Arial" pitchFamily="34" charset="0"/>
                <a:cs typeface="Arial" pitchFamily="34" charset="0"/>
              </a:rPr>
              <a:t>Surface current speed and direction</a:t>
            </a:r>
          </a:p>
          <a:p>
            <a:pPr marL="339712">
              <a:lnSpc>
                <a:spcPct val="150000"/>
              </a:lnSpc>
              <a:buFont typeface="Wingdings" pitchFamily="2" charset="2"/>
              <a:buChar char="§"/>
            </a:pPr>
            <a:r>
              <a:rPr lang="en-US" sz="2400" dirty="0">
                <a:latin typeface="Arial" pitchFamily="34" charset="0"/>
                <a:cs typeface="Arial" pitchFamily="34" charset="0"/>
              </a:rPr>
              <a:t> Wind speed and direction at the ocean surface</a:t>
            </a:r>
          </a:p>
          <a:p>
            <a:pPr marL="339712">
              <a:lnSpc>
                <a:spcPct val="150000"/>
              </a:lnSpc>
              <a:buFont typeface="Wingdings" pitchFamily="2" charset="2"/>
              <a:buChar char="§"/>
            </a:pPr>
            <a:r>
              <a:rPr lang="en-US" sz="2400" dirty="0">
                <a:latin typeface="Arial" pitchFamily="34" charset="0"/>
                <a:cs typeface="Arial" pitchFamily="34" charset="0"/>
              </a:rPr>
              <a:t> Significant wave height, period and direction</a:t>
            </a:r>
            <a:endParaRPr lang="en-US" sz="1600" dirty="0">
              <a:latin typeface="Arial" pitchFamily="34" charset="0"/>
              <a:cs typeface="Arial" pitchFamily="34" charset="0"/>
            </a:endParaRPr>
          </a:p>
        </p:txBody>
      </p:sp>
      <p:sp>
        <p:nvSpPr>
          <p:cNvPr id="15" name="Rectangle 14"/>
          <p:cNvSpPr/>
          <p:nvPr/>
        </p:nvSpPr>
        <p:spPr bwMode="auto">
          <a:xfrm>
            <a:off x="-45720" y="29108400"/>
            <a:ext cx="21991320" cy="18288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algn="ctr">
              <a:defRPr/>
            </a:pPr>
            <a:endParaRPr lang="en-US" sz="2400" dirty="0" smtClean="0">
              <a:latin typeface="Arial" pitchFamily="34" charset="0"/>
              <a:cs typeface="Arial" pitchFamily="34" charset="0"/>
            </a:endParaRPr>
          </a:p>
          <a:p>
            <a:pPr algn="ctr">
              <a:defRPr/>
            </a:pPr>
            <a:r>
              <a:rPr lang="en-US" sz="2400" dirty="0" smtClean="0">
                <a:latin typeface="Arial" pitchFamily="34" charset="0"/>
                <a:cs typeface="Arial" pitchFamily="34" charset="0"/>
              </a:rPr>
              <a:t> 				</a:t>
            </a:r>
          </a:p>
        </p:txBody>
      </p:sp>
      <p:sp>
        <p:nvSpPr>
          <p:cNvPr id="16" name="Text Box 26"/>
          <p:cNvSpPr txBox="1">
            <a:spLocks noChangeArrowheads="1"/>
          </p:cNvSpPr>
          <p:nvPr/>
        </p:nvSpPr>
        <p:spPr bwMode="auto">
          <a:xfrm>
            <a:off x="0" y="29455157"/>
            <a:ext cx="11049000" cy="1177243"/>
          </a:xfrm>
          <a:prstGeom prst="rect">
            <a:avLst/>
          </a:prstGeom>
          <a:noFill/>
          <a:ln w="9525">
            <a:noFill/>
            <a:miter lim="800000"/>
            <a:headEnd/>
            <a:tailEnd/>
          </a:ln>
        </p:spPr>
        <p:txBody>
          <a:bodyPr wrap="square" lIns="68578" tIns="34289" rIns="68578" bIns="34289">
            <a:spAutoFit/>
          </a:bodyPr>
          <a:lstStyle/>
          <a:p>
            <a:pPr algn="ctr">
              <a:defRPr/>
            </a:pPr>
            <a:r>
              <a:rPr lang="en-US" sz="2400" dirty="0" smtClean="0">
                <a:latin typeface="Arial" pitchFamily="34" charset="0"/>
                <a:cs typeface="Arial" pitchFamily="34" charset="0"/>
              </a:rPr>
              <a:t> </a:t>
            </a:r>
            <a:r>
              <a:rPr lang="en-US" sz="2400" dirty="0" err="1">
                <a:latin typeface="Arial" pitchFamily="34" charset="0"/>
                <a:cs typeface="Arial" pitchFamily="34" charset="0"/>
              </a:rPr>
              <a:t>MARACOOS</a:t>
            </a:r>
            <a:r>
              <a:rPr lang="en-US" sz="2400" dirty="0">
                <a:latin typeface="Arial" pitchFamily="34" charset="0"/>
                <a:cs typeface="Arial" pitchFamily="34" charset="0"/>
              </a:rPr>
              <a:t> (http://maracoos.org)</a:t>
            </a:r>
          </a:p>
          <a:p>
            <a:pPr algn="ctr">
              <a:defRPr/>
            </a:pPr>
            <a:r>
              <a:rPr lang="en-US" sz="2400" dirty="0">
                <a:latin typeface="Arial" pitchFamily="34" charset="0"/>
                <a:cs typeface="Arial" pitchFamily="34" charset="0"/>
              </a:rPr>
              <a:t> Rutgers (http://www.thecoolroom.org)</a:t>
            </a:r>
          </a:p>
          <a:p>
            <a:pPr lvl="0" algn="ctr"/>
            <a:r>
              <a:rPr lang="en-US" sz="2400" dirty="0" smtClean="0">
                <a:latin typeface="Arial" pitchFamily="34" charset="0"/>
                <a:cs typeface="Arial" pitchFamily="34" charset="0"/>
              </a:rPr>
              <a:t> </a:t>
            </a:r>
            <a:r>
              <a:rPr lang="en-US" sz="2400" dirty="0" err="1">
                <a:latin typeface="Arial" pitchFamily="34" charset="0"/>
                <a:cs typeface="Arial" pitchFamily="34" charset="0"/>
              </a:rPr>
              <a:t>SECOORA</a:t>
            </a:r>
            <a:r>
              <a:rPr lang="en-US" sz="2400" dirty="0">
                <a:latin typeface="Arial" pitchFamily="34" charset="0"/>
                <a:cs typeface="Arial" pitchFamily="34" charset="0"/>
              </a:rPr>
              <a:t> (www.secoora.org</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pic>
        <p:nvPicPr>
          <p:cNvPr id="19" name="Picture 3" descr="E:\HF Radar\1.USC.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31457346"/>
            <a:ext cx="5486400" cy="1144108"/>
          </a:xfrm>
          <a:prstGeom prst="rect">
            <a:avLst/>
          </a:prstGeom>
          <a:noFill/>
        </p:spPr>
      </p:pic>
      <p:pic>
        <p:nvPicPr>
          <p:cNvPr id="20" name="Picture 4" descr="E:\HF Radar\2.NSF.jpg"/>
          <p:cNvPicPr>
            <a:picLocks noChangeAspect="1" noChangeArrowheads="1"/>
          </p:cNvPicPr>
          <p:nvPr/>
        </p:nvPicPr>
        <p:blipFill>
          <a:blip r:embed="rId4" cstate="print">
            <a:clrChange>
              <a:clrFrom>
                <a:srgbClr val="F5FFE4"/>
              </a:clrFrom>
              <a:clrTo>
                <a:srgbClr val="F5FFE4">
                  <a:alpha val="0"/>
                </a:srgbClr>
              </a:clrTo>
            </a:clrChange>
          </a:blip>
          <a:srcRect/>
          <a:stretch>
            <a:fillRect/>
          </a:stretch>
        </p:blipFill>
        <p:spPr bwMode="auto">
          <a:xfrm>
            <a:off x="6726936" y="31435040"/>
            <a:ext cx="1188720" cy="1188720"/>
          </a:xfrm>
          <a:prstGeom prst="rect">
            <a:avLst/>
          </a:prstGeom>
          <a:noFill/>
        </p:spPr>
      </p:pic>
      <p:pic>
        <p:nvPicPr>
          <p:cNvPr id="21" name="Picture 5" descr="E:\HF Radar\3.Skidaway.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582400" y="31318200"/>
            <a:ext cx="1828800" cy="1422400"/>
          </a:xfrm>
          <a:prstGeom prst="rect">
            <a:avLst/>
          </a:prstGeom>
          <a:noFill/>
        </p:spPr>
      </p:pic>
      <p:pic>
        <p:nvPicPr>
          <p:cNvPr id="22" name="Picture 6" descr="E:\HF Radar\4.SECOORA.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694664" y="31400412"/>
            <a:ext cx="3657600" cy="1257976"/>
          </a:xfrm>
          <a:prstGeom prst="rect">
            <a:avLst/>
          </a:prstGeom>
          <a:noFill/>
        </p:spPr>
      </p:pic>
      <p:pic>
        <p:nvPicPr>
          <p:cNvPr id="23" name="Picture 7" descr="E:\HF Radar\5.RCOOS.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907000" y="31429625"/>
            <a:ext cx="3291840" cy="1199551"/>
          </a:xfrm>
          <a:prstGeom prst="rect">
            <a:avLst/>
          </a:prstGeom>
          <a:noFill/>
        </p:spPr>
      </p:pic>
      <p:grpSp>
        <p:nvGrpSpPr>
          <p:cNvPr id="45" name="Group 44"/>
          <p:cNvGrpSpPr/>
          <p:nvPr/>
        </p:nvGrpSpPr>
        <p:grpSpPr>
          <a:xfrm>
            <a:off x="-45720" y="17449800"/>
            <a:ext cx="21991320" cy="4450080"/>
            <a:chOff x="0" y="18288000"/>
            <a:chExt cx="21945600" cy="4450080"/>
          </a:xfrm>
          <a:solidFill>
            <a:srgbClr val="376092">
              <a:alpha val="58039"/>
            </a:srgbClr>
          </a:solidFill>
        </p:grpSpPr>
        <p:sp>
          <p:nvSpPr>
            <p:cNvPr id="40" name="Rectangle 39"/>
            <p:cNvSpPr/>
            <p:nvPr/>
          </p:nvSpPr>
          <p:spPr>
            <a:xfrm>
              <a:off x="0" y="18288000"/>
              <a:ext cx="21945600" cy="4450080"/>
            </a:xfrm>
            <a:prstGeom prst="rect">
              <a:avLst/>
            </a:prstGeom>
            <a:solidFill>
              <a:srgbClr val="003192">
                <a:alpha val="57647"/>
              </a:srgbClr>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25" name="Text Box 26"/>
            <p:cNvSpPr txBox="1">
              <a:spLocks noChangeArrowheads="1"/>
            </p:cNvSpPr>
            <p:nvPr/>
          </p:nvSpPr>
          <p:spPr bwMode="auto">
            <a:xfrm>
              <a:off x="381001" y="18532214"/>
              <a:ext cx="21107399" cy="4070343"/>
            </a:xfrm>
            <a:prstGeom prst="rect">
              <a:avLst/>
            </a:prstGeom>
            <a:noFill/>
            <a:ln w="9525">
              <a:noFill/>
              <a:miter lim="800000"/>
              <a:headEnd/>
              <a:tailEnd/>
            </a:ln>
          </p:spPr>
          <p:txBody>
            <a:bodyPr wrap="square" lIns="68578" tIns="34289" rIns="68578" bIns="34289">
              <a:spAutoFit/>
            </a:bodyPr>
            <a:lstStyle/>
            <a:p>
              <a:pPr algn="ctr"/>
              <a:r>
                <a:rPr lang="en-US" sz="2800" b="1" dirty="0">
                  <a:latin typeface="Arial" pitchFamily="34" charset="0"/>
                  <a:cs typeface="Arial" pitchFamily="34" charset="0"/>
                </a:rPr>
                <a:t>How does it work? </a:t>
              </a:r>
            </a:p>
            <a:p>
              <a:pPr algn="just"/>
              <a:endParaRPr lang="en-US" sz="1600" dirty="0">
                <a:latin typeface="Arial" pitchFamily="34" charset="0"/>
                <a:cs typeface="Arial" pitchFamily="34" charset="0"/>
              </a:endParaRPr>
            </a:p>
            <a:p>
              <a:pPr algn="just"/>
              <a:r>
                <a:rPr lang="en-US" sz="2400" dirty="0">
                  <a:latin typeface="Arial" pitchFamily="34" charset="0"/>
                  <a:cs typeface="Arial" pitchFamily="34" charset="0"/>
                </a:rPr>
                <a:t>Here at Fort Caswell, we use the </a:t>
              </a:r>
              <a:r>
                <a:rPr lang="en-US" sz="2400" dirty="0" err="1">
                  <a:latin typeface="Arial" pitchFamily="34" charset="0"/>
                  <a:cs typeface="Arial" pitchFamily="34" charset="0"/>
                </a:rPr>
                <a:t>WERA</a:t>
              </a:r>
              <a:r>
                <a:rPr lang="en-US" sz="2400" dirty="0">
                  <a:latin typeface="Arial" pitchFamily="34" charset="0"/>
                  <a:cs typeface="Arial" pitchFamily="34" charset="0"/>
                </a:rPr>
                <a:t> (</a:t>
              </a:r>
              <a:r>
                <a:rPr lang="en-US" sz="2400" dirty="0" err="1">
                  <a:latin typeface="Arial" pitchFamily="34" charset="0"/>
                  <a:cs typeface="Arial" pitchFamily="34" charset="0"/>
                </a:rPr>
                <a:t>WEllen</a:t>
              </a:r>
              <a:r>
                <a:rPr lang="en-US" sz="2400" dirty="0">
                  <a:latin typeface="Arial" pitchFamily="34" charset="0"/>
                  <a:cs typeface="Arial" pitchFamily="34" charset="0"/>
                </a:rPr>
                <a:t> </a:t>
              </a:r>
              <a:r>
                <a:rPr lang="en-US" sz="2400" dirty="0" err="1">
                  <a:latin typeface="Arial" pitchFamily="34" charset="0"/>
                  <a:cs typeface="Arial" pitchFamily="34" charset="0"/>
                </a:rPr>
                <a:t>RAdar</a:t>
              </a:r>
              <a:r>
                <a:rPr lang="en-US" sz="2400" dirty="0">
                  <a:latin typeface="Arial" pitchFamily="34" charset="0"/>
                  <a:cs typeface="Arial" pitchFamily="34" charset="0"/>
                </a:rPr>
                <a:t>) </a:t>
              </a:r>
              <a:r>
                <a:rPr lang="en-US" sz="2400" dirty="0" err="1">
                  <a:latin typeface="Arial" pitchFamily="34" charset="0"/>
                  <a:cs typeface="Arial" pitchFamily="34" charset="0"/>
                </a:rPr>
                <a:t>HF</a:t>
              </a:r>
              <a:r>
                <a:rPr lang="en-US" sz="2400" dirty="0">
                  <a:latin typeface="Arial" pitchFamily="34" charset="0"/>
                  <a:cs typeface="Arial" pitchFamily="34" charset="0"/>
                </a:rPr>
                <a:t> radar system.  </a:t>
              </a:r>
              <a:r>
                <a:rPr lang="en-US" sz="2400" dirty="0" err="1">
                  <a:latin typeface="Arial" pitchFamily="34" charset="0"/>
                  <a:cs typeface="Arial" pitchFamily="34" charset="0"/>
                </a:rPr>
                <a:t>WERA</a:t>
              </a:r>
              <a:r>
                <a:rPr lang="en-US" sz="2400" dirty="0">
                  <a:latin typeface="Arial" pitchFamily="34" charset="0"/>
                  <a:cs typeface="Arial" pitchFamily="34" charset="0"/>
                </a:rPr>
                <a:t> is a shore based remote sensing system using “over the horizon” radar technology to monitor ocean surface currents, waves and </a:t>
              </a:r>
              <a:r>
                <a:rPr lang="en-US" sz="2400" dirty="0" smtClean="0">
                  <a:latin typeface="Arial" pitchFamily="34" charset="0"/>
                  <a:cs typeface="Arial" pitchFamily="34" charset="0"/>
                </a:rPr>
                <a:t>wind. The </a:t>
              </a:r>
              <a:r>
                <a:rPr lang="en-US" sz="2400" dirty="0" err="1">
                  <a:latin typeface="Arial" pitchFamily="34" charset="0"/>
                  <a:cs typeface="Arial" pitchFamily="34" charset="0"/>
                </a:rPr>
                <a:t>HF</a:t>
              </a:r>
              <a:r>
                <a:rPr lang="en-US" sz="2400" dirty="0">
                  <a:latin typeface="Arial" pitchFamily="34" charset="0"/>
                  <a:cs typeface="Arial" pitchFamily="34" charset="0"/>
                </a:rPr>
                <a:t> Radar system consists of a series of antennas along the beach that measure the surface currents of the ocean using radio waves.  This long range, high resolution monitoring system operates with radio frequencies between 6 - 50 </a:t>
              </a:r>
              <a:r>
                <a:rPr lang="en-US" sz="2400" dirty="0" err="1">
                  <a:latin typeface="Arial" pitchFamily="34" charset="0"/>
                  <a:cs typeface="Arial" pitchFamily="34" charset="0"/>
                </a:rPr>
                <a:t>MHz.</a:t>
              </a:r>
              <a:r>
                <a:rPr lang="en-US" sz="2400" dirty="0">
                  <a:latin typeface="Arial" pitchFamily="34" charset="0"/>
                  <a:cs typeface="Arial" pitchFamily="34" charset="0"/>
                </a:rPr>
                <a:t>  WERA uses two types of antenna; transmission and receiving antennas</a:t>
              </a:r>
              <a:r>
                <a:rPr lang="en-US" sz="2400" dirty="0" smtClean="0">
                  <a:latin typeface="Arial" pitchFamily="34" charset="0"/>
                  <a:cs typeface="Arial" pitchFamily="34" charset="0"/>
                </a:rPr>
                <a:t>. </a:t>
              </a:r>
              <a:r>
                <a:rPr lang="en-US" sz="2400" dirty="0">
                  <a:latin typeface="Arial" pitchFamily="34" charset="0"/>
                  <a:cs typeface="Arial" pitchFamily="34" charset="0"/>
                </a:rPr>
                <a:t>The single line of antennas along the beach transmits a radio signal out to sea.  This signal is reflected back by the waves on the ocean surface and the four receiving antennas listen for the return signal. By measuring the return signal, the HF Radar system can determine the speed of the ocean currents. </a:t>
              </a:r>
              <a:r>
                <a:rPr lang="en-US" sz="2400" dirty="0" smtClean="0">
                  <a:latin typeface="Arial" pitchFamily="34" charset="0"/>
                  <a:cs typeface="Arial" pitchFamily="34" charset="0"/>
                </a:rPr>
                <a:t>This </a:t>
              </a:r>
              <a:r>
                <a:rPr lang="en-US" sz="2400" dirty="0">
                  <a:latin typeface="Arial" pitchFamily="34" charset="0"/>
                  <a:cs typeface="Arial" pitchFamily="34" charset="0"/>
                </a:rPr>
                <a:t>real-time surface current data is transmitted back to the University of South Carolina (USC). USC researcher, Dr. George Voulgaris, makes the surface current data available to </a:t>
              </a:r>
              <a:r>
                <a:rPr lang="en-US" sz="2400" dirty="0" smtClean="0">
                  <a:latin typeface="Arial" pitchFamily="34" charset="0"/>
                  <a:cs typeface="Arial" pitchFamily="34" charset="0"/>
                </a:rPr>
                <a:t>the National Oceanographic and Atmospheric Administration (NOAA), who in turn provide the data to the</a:t>
              </a:r>
              <a:r>
                <a:rPr lang="en-US" sz="2400" dirty="0" smtClean="0">
                  <a:latin typeface="Arial" pitchFamily="34" charset="0"/>
                  <a:cs typeface="Arial" pitchFamily="34" charset="0"/>
                </a:rPr>
                <a:t> </a:t>
              </a:r>
              <a:r>
                <a:rPr lang="en-US" sz="2400" dirty="0">
                  <a:latin typeface="Arial" pitchFamily="34" charset="0"/>
                  <a:cs typeface="Arial" pitchFamily="34" charset="0"/>
                </a:rPr>
                <a:t>US Coast Guard for use in Search and Rescue operations </a:t>
              </a:r>
              <a:r>
                <a:rPr lang="en-US" sz="2400" dirty="0" smtClean="0">
                  <a:latin typeface="Arial" pitchFamily="34" charset="0"/>
                  <a:cs typeface="Arial" pitchFamily="34" charset="0"/>
                </a:rPr>
                <a:t>as well as to </a:t>
              </a:r>
              <a:r>
                <a:rPr lang="en-US" sz="2400" dirty="0">
                  <a:latin typeface="Arial" pitchFamily="34" charset="0"/>
                  <a:cs typeface="Arial" pitchFamily="34" charset="0"/>
                </a:rPr>
                <a:t>the </a:t>
              </a:r>
              <a:r>
                <a:rPr lang="en-US" sz="2400" dirty="0" smtClean="0">
                  <a:latin typeface="Arial" pitchFamily="34" charset="0"/>
                  <a:cs typeface="Arial" pitchFamily="34" charset="0"/>
                </a:rPr>
                <a:t>public. You can access HF Radar data </a:t>
              </a:r>
              <a:r>
                <a:rPr lang="en-US" sz="2400" dirty="0" smtClean="0">
                  <a:latin typeface="Arial" pitchFamily="34" charset="0"/>
                  <a:cs typeface="Arial" pitchFamily="34" charset="0"/>
                </a:rPr>
                <a:t>at the following website: </a:t>
              </a:r>
              <a:r>
                <a:rPr lang="en-US" sz="2400" dirty="0" smtClean="0">
                  <a:latin typeface="Arial" pitchFamily="34" charset="0"/>
                  <a:cs typeface="Arial" pitchFamily="34" charset="0"/>
                </a:rPr>
                <a:t>www.geol.sc.edu/gvoulgar/WERA_link.html.</a:t>
              </a:r>
              <a:endParaRPr lang="en-US" sz="2400" dirty="0">
                <a:latin typeface="Arial" pitchFamily="34" charset="0"/>
                <a:cs typeface="Arial" pitchFamily="34" charset="0"/>
              </a:endParaRPr>
            </a:p>
          </p:txBody>
        </p:sp>
      </p:grpSp>
      <p:sp>
        <p:nvSpPr>
          <p:cNvPr id="28" name="TextBox 27"/>
          <p:cNvSpPr txBox="1"/>
          <p:nvPr/>
        </p:nvSpPr>
        <p:spPr>
          <a:xfrm>
            <a:off x="381000" y="25451308"/>
            <a:ext cx="7159752" cy="3046984"/>
          </a:xfrm>
          <a:prstGeom prst="rect">
            <a:avLst/>
          </a:prstGeom>
          <a:solidFill>
            <a:srgbClr val="C4BD97">
              <a:alpha val="74902"/>
            </a:srgbClr>
          </a:solidFill>
          <a:ln>
            <a:solidFill>
              <a:schemeClr val="tx1"/>
            </a:solidFill>
          </a:ln>
        </p:spPr>
        <p:txBody>
          <a:bodyPr wrap="square" lIns="91436" tIns="45718" rIns="91436" bIns="45718" rtlCol="0" anchor="ctr">
            <a:spAutoFit/>
          </a:bodyPr>
          <a:lstStyle/>
          <a:p>
            <a:pPr algn="just"/>
            <a:r>
              <a:rPr lang="en-US" sz="2400" dirty="0">
                <a:latin typeface="Arial" pitchFamily="34" charset="0"/>
                <a:cs typeface="Arial" pitchFamily="34" charset="0"/>
              </a:rPr>
              <a:t>HF </a:t>
            </a:r>
            <a:r>
              <a:rPr lang="en-US" sz="2400" dirty="0" smtClean="0">
                <a:latin typeface="Arial" pitchFamily="34" charset="0"/>
                <a:cs typeface="Arial" pitchFamily="34" charset="0"/>
              </a:rPr>
              <a:t>Radar </a:t>
            </a:r>
            <a:r>
              <a:rPr lang="en-US" sz="2400" dirty="0">
                <a:latin typeface="Arial" pitchFamily="34" charset="0"/>
                <a:cs typeface="Arial" pitchFamily="34" charset="0"/>
              </a:rPr>
              <a:t>is used nationwide as part of </a:t>
            </a:r>
            <a:r>
              <a:rPr lang="en-US" sz="2400" dirty="0" smtClean="0">
                <a:latin typeface="Arial" pitchFamily="34" charset="0"/>
                <a:cs typeface="Arial" pitchFamily="34" charset="0"/>
              </a:rPr>
              <a:t>the NOAA  </a:t>
            </a:r>
            <a:r>
              <a:rPr lang="en-US" sz="2400" dirty="0">
                <a:latin typeface="Arial" pitchFamily="34" charset="0"/>
                <a:cs typeface="Arial" pitchFamily="34" charset="0"/>
              </a:rPr>
              <a:t>Integrated Ocean Observing System (IOOS).  Additional sites in the southeast, such as the one here at Fort Caswell, will enhance our understanding and predictions of waves and currents throughout the region and assist the United States Coast Guard in their search and rescue operations. </a:t>
            </a:r>
          </a:p>
        </p:txBody>
      </p:sp>
      <p:pic>
        <p:nvPicPr>
          <p:cNvPr id="34" name="Picture 2"/>
          <p:cNvPicPr>
            <a:picLocks noChangeAspect="1" noChangeArrowheads="1"/>
          </p:cNvPicPr>
          <p:nvPr/>
        </p:nvPicPr>
        <p:blipFill>
          <a:blip r:embed="rId8" cstate="print"/>
          <a:srcRect l="16098" t="36462" r="52351" b="14718"/>
          <a:stretch>
            <a:fillRect/>
          </a:stretch>
        </p:blipFill>
        <p:spPr bwMode="auto">
          <a:xfrm>
            <a:off x="8018833" y="22555200"/>
            <a:ext cx="6916367" cy="6019800"/>
          </a:xfrm>
          <a:prstGeom prst="rect">
            <a:avLst/>
          </a:prstGeom>
          <a:noFill/>
          <a:ln w="9525">
            <a:solidFill>
              <a:schemeClr val="tx1"/>
            </a:solidFill>
            <a:miter lim="800000"/>
            <a:headEnd/>
            <a:tailEnd/>
          </a:ln>
        </p:spPr>
      </p:pic>
      <p:sp>
        <p:nvSpPr>
          <p:cNvPr id="36" name="Rectangle 35"/>
          <p:cNvSpPr/>
          <p:nvPr/>
        </p:nvSpPr>
        <p:spPr>
          <a:xfrm>
            <a:off x="0" y="1295400"/>
            <a:ext cx="21945600" cy="1828800"/>
          </a:xfrm>
          <a:prstGeom prst="rect">
            <a:avLst/>
          </a:prstGeom>
          <a:solidFill>
            <a:srgbClr val="C4BD97">
              <a:alpha val="54118"/>
            </a:srgb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8" name="Text Box 3"/>
          <p:cNvSpPr txBox="1">
            <a:spLocks noChangeArrowheads="1"/>
          </p:cNvSpPr>
          <p:nvPr/>
        </p:nvSpPr>
        <p:spPr bwMode="auto">
          <a:xfrm>
            <a:off x="762000" y="1608792"/>
            <a:ext cx="20345400" cy="1362994"/>
          </a:xfrm>
          <a:prstGeom prst="rect">
            <a:avLst/>
          </a:prstGeom>
          <a:noFill/>
          <a:ln w="9525">
            <a:noFill/>
            <a:miter lim="800000"/>
            <a:headEnd/>
            <a:tailEnd/>
          </a:ln>
        </p:spPr>
        <p:txBody>
          <a:bodyPr wrap="square" lIns="313494" tIns="156746" rIns="313494" bIns="156746">
            <a:spAutoFit/>
          </a:bodyPr>
          <a:lstStyle/>
          <a:p>
            <a:pPr algn="ctr" defTabSz="3134791">
              <a:lnSpc>
                <a:spcPct val="85000"/>
              </a:lnSpc>
              <a:spcBef>
                <a:spcPct val="70000"/>
              </a:spcBef>
              <a:spcAft>
                <a:spcPct val="25000"/>
              </a:spcAft>
            </a:pPr>
            <a:r>
              <a:rPr lang="en-US" sz="8000" b="1" i="1" dirty="0">
                <a:ln w="1905"/>
                <a:effectLst>
                  <a:outerShdw blurRad="38100" dist="38100" dir="2700000" algn="tl">
                    <a:srgbClr val="000000">
                      <a:alpha val="43137"/>
                    </a:srgbClr>
                  </a:outerShdw>
                </a:effectLst>
                <a:latin typeface="Arial" pitchFamily="34" charset="0"/>
                <a:cs typeface="Arial" pitchFamily="34" charset="0"/>
              </a:rPr>
              <a:t>High Frequency </a:t>
            </a:r>
            <a:r>
              <a:rPr lang="en-US" sz="8000" b="1" i="1" dirty="0" smtClean="0">
                <a:ln w="1905"/>
                <a:effectLst>
                  <a:outerShdw blurRad="38100" dist="38100" dir="2700000" algn="tl">
                    <a:srgbClr val="000000">
                      <a:alpha val="43137"/>
                    </a:srgbClr>
                  </a:outerShdw>
                </a:effectLst>
                <a:latin typeface="Arial" pitchFamily="34" charset="0"/>
                <a:cs typeface="Arial" pitchFamily="34" charset="0"/>
              </a:rPr>
              <a:t>Radar </a:t>
            </a:r>
            <a:r>
              <a:rPr lang="en-US" sz="8000" dirty="0" smtClean="0">
                <a:ln w="1905"/>
                <a:latin typeface="Bradley Hand ITC" pitchFamily="66" charset="0"/>
                <a:cs typeface="Arial" pitchFamily="34" charset="0"/>
              </a:rPr>
              <a:t>	at Fort Caswell</a:t>
            </a:r>
            <a:endParaRPr lang="en-US" sz="8000" b="1" i="1" dirty="0">
              <a:ln w="1905"/>
              <a:effectLst>
                <a:outerShdw blurRad="38100" dist="38100" dir="2700000" algn="tl">
                  <a:srgbClr val="000000">
                    <a:alpha val="43137"/>
                  </a:srgbClr>
                </a:outerShdw>
              </a:effectLst>
              <a:latin typeface="Arial" pitchFamily="34" charset="0"/>
              <a:cs typeface="Arial" pitchFamily="34" charset="0"/>
            </a:endParaRPr>
          </a:p>
        </p:txBody>
      </p:sp>
      <p:grpSp>
        <p:nvGrpSpPr>
          <p:cNvPr id="47" name="Group 46"/>
          <p:cNvGrpSpPr/>
          <p:nvPr/>
        </p:nvGrpSpPr>
        <p:grpSpPr>
          <a:xfrm>
            <a:off x="685800" y="11049000"/>
            <a:ext cx="10530840" cy="6004560"/>
            <a:chOff x="441960" y="11582400"/>
            <a:chExt cx="10530840" cy="6004560"/>
          </a:xfrm>
        </p:grpSpPr>
        <p:sp>
          <p:nvSpPr>
            <p:cNvPr id="38" name="Rectangle 37"/>
            <p:cNvSpPr/>
            <p:nvPr/>
          </p:nvSpPr>
          <p:spPr>
            <a:xfrm>
              <a:off x="441960" y="11582400"/>
              <a:ext cx="10530840" cy="5867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11" name="Text Box 26"/>
            <p:cNvSpPr txBox="1">
              <a:spLocks noChangeArrowheads="1"/>
            </p:cNvSpPr>
            <p:nvPr/>
          </p:nvSpPr>
          <p:spPr bwMode="auto">
            <a:xfrm>
              <a:off x="809315" y="11963882"/>
              <a:ext cx="9857356" cy="5623078"/>
            </a:xfrm>
            <a:prstGeom prst="rect">
              <a:avLst/>
            </a:prstGeom>
            <a:noFill/>
            <a:ln w="9525">
              <a:noFill/>
              <a:miter lim="800000"/>
              <a:headEnd/>
              <a:tailEnd/>
            </a:ln>
          </p:spPr>
          <p:txBody>
            <a:bodyPr wrap="square" lIns="82296" tIns="41148" rIns="82296" bIns="41148">
              <a:spAutoFit/>
            </a:bodyPr>
            <a:lstStyle/>
            <a:p>
              <a:pPr algn="ctr">
                <a:defRPr/>
              </a:pPr>
              <a:r>
                <a:rPr lang="en-US" sz="2800" b="1" dirty="0">
                  <a:latin typeface="Arial" pitchFamily="34" charset="0"/>
                  <a:cs typeface="Arial" pitchFamily="34" charset="0"/>
                </a:rPr>
                <a:t>What is HF Radar?</a:t>
              </a:r>
            </a:p>
            <a:p>
              <a:pPr algn="just">
                <a:defRPr/>
              </a:pPr>
              <a:endParaRPr lang="en-US" sz="2000" dirty="0">
                <a:latin typeface="Arial" pitchFamily="34" charset="0"/>
                <a:cs typeface="Arial" pitchFamily="34" charset="0"/>
              </a:endParaRPr>
            </a:p>
            <a:p>
              <a:pPr algn="just"/>
              <a:r>
                <a:rPr lang="en-US" sz="2400" dirty="0">
                  <a:latin typeface="Arial" pitchFamily="34" charset="0"/>
                  <a:cs typeface="Arial" pitchFamily="34" charset="0"/>
                </a:rPr>
                <a:t>High </a:t>
              </a:r>
              <a:r>
                <a:rPr lang="en-US" sz="2400" dirty="0" smtClean="0">
                  <a:latin typeface="Arial" pitchFamily="34" charset="0"/>
                  <a:cs typeface="Arial" pitchFamily="34" charset="0"/>
                </a:rPr>
                <a:t>Frequency Radar </a:t>
              </a:r>
              <a:r>
                <a:rPr lang="en-US" sz="2400" dirty="0">
                  <a:latin typeface="Arial" pitchFamily="34" charset="0"/>
                  <a:cs typeface="Arial" pitchFamily="34" charset="0"/>
                </a:rPr>
                <a:t>(HF Radar) systems collect </a:t>
              </a:r>
              <a:r>
                <a:rPr lang="en-US" sz="2400" dirty="0" smtClean="0">
                  <a:latin typeface="Arial" pitchFamily="34" charset="0"/>
                  <a:cs typeface="Arial" pitchFamily="34" charset="0"/>
                </a:rPr>
                <a:t>ocean current data </a:t>
              </a:r>
              <a:r>
                <a:rPr lang="en-US" sz="2400" dirty="0">
                  <a:latin typeface="Arial" pitchFamily="34" charset="0"/>
                  <a:cs typeface="Arial" pitchFamily="34" charset="0"/>
                </a:rPr>
                <a:t>in </a:t>
              </a:r>
              <a:r>
                <a:rPr lang="en-US" sz="2400" dirty="0" smtClean="0">
                  <a:latin typeface="Arial" pitchFamily="34" charset="0"/>
                  <a:cs typeface="Arial" pitchFamily="34" charset="0"/>
                </a:rPr>
                <a:t>near real-time</a:t>
              </a:r>
              <a:r>
                <a:rPr lang="en-US" sz="2400" dirty="0">
                  <a:latin typeface="Arial" pitchFamily="34" charset="0"/>
                  <a:cs typeface="Arial" pitchFamily="34" charset="0"/>
                </a:rPr>
                <a:t>. </a:t>
              </a:r>
              <a:r>
                <a:rPr lang="en-US" sz="2400" dirty="0" smtClean="0">
                  <a:latin typeface="Arial" pitchFamily="34" charset="0"/>
                  <a:cs typeface="Arial" pitchFamily="34" charset="0"/>
                </a:rPr>
                <a:t>Currents </a:t>
              </a:r>
              <a:r>
                <a:rPr lang="en-US" sz="2400" dirty="0">
                  <a:latin typeface="Arial" pitchFamily="34" charset="0"/>
                  <a:cs typeface="Arial" pitchFamily="34" charset="0"/>
                </a:rPr>
                <a:t>in the ocean are like winds in the atmosphere, moving things from one location to another. </a:t>
              </a:r>
              <a:r>
                <a:rPr lang="en-US" sz="2400" dirty="0" smtClean="0">
                  <a:latin typeface="Arial" pitchFamily="34" charset="0"/>
                  <a:cs typeface="Arial" pitchFamily="34" charset="0"/>
                </a:rPr>
                <a:t>These </a:t>
              </a:r>
              <a:r>
                <a:rPr lang="en-US" sz="2400" dirty="0">
                  <a:latin typeface="Arial" pitchFamily="34" charset="0"/>
                  <a:cs typeface="Arial" pitchFamily="34" charset="0"/>
                </a:rPr>
                <a:t>currents carry nutrients as well as pollutants, so it is important to know where they are and how they move for both ecological and economic reasons. </a:t>
              </a:r>
              <a:r>
                <a:rPr lang="en-US" sz="2400" dirty="0" smtClean="0">
                  <a:latin typeface="Arial" pitchFamily="34" charset="0"/>
                  <a:cs typeface="Arial" pitchFamily="34" charset="0"/>
                </a:rPr>
                <a:t>By </a:t>
              </a:r>
              <a:r>
                <a:rPr lang="en-US" sz="2400" dirty="0">
                  <a:latin typeface="Arial" pitchFamily="34" charset="0"/>
                  <a:cs typeface="Arial" pitchFamily="34" charset="0"/>
                </a:rPr>
                <a:t>knowing current speed and direction, the U.S. Coast Guard </a:t>
              </a:r>
              <a:r>
                <a:rPr lang="en-US" sz="2400" dirty="0" smtClean="0">
                  <a:latin typeface="Arial" pitchFamily="34" charset="0"/>
                  <a:cs typeface="Arial" pitchFamily="34" charset="0"/>
                </a:rPr>
                <a:t>Search </a:t>
              </a:r>
              <a:r>
                <a:rPr lang="en-US" sz="2400" dirty="0">
                  <a:latin typeface="Arial" pitchFamily="34" charset="0"/>
                  <a:cs typeface="Arial" pitchFamily="34" charset="0"/>
                </a:rPr>
                <a:t>and </a:t>
              </a:r>
              <a:r>
                <a:rPr lang="en-US" sz="2400" dirty="0" smtClean="0">
                  <a:latin typeface="Arial" pitchFamily="34" charset="0"/>
                  <a:cs typeface="Arial" pitchFamily="34" charset="0"/>
                </a:rPr>
                <a:t>Rescue </a:t>
              </a:r>
              <a:r>
                <a:rPr lang="en-US" sz="2400" dirty="0">
                  <a:latin typeface="Arial" pitchFamily="34" charset="0"/>
                  <a:cs typeface="Arial" pitchFamily="34" charset="0"/>
                </a:rPr>
                <a:t>operators can make critical decisions when rescuing disabled vessels and people stranded in the water. </a:t>
              </a:r>
              <a:r>
                <a:rPr lang="en-US" sz="2400" dirty="0" smtClean="0">
                  <a:latin typeface="Arial" pitchFamily="34" charset="0"/>
                  <a:cs typeface="Arial" pitchFamily="34" charset="0"/>
                </a:rPr>
                <a:t>This </a:t>
              </a:r>
              <a:r>
                <a:rPr lang="en-US" sz="2400" dirty="0">
                  <a:latin typeface="Arial" pitchFamily="34" charset="0"/>
                  <a:cs typeface="Arial" pitchFamily="34" charset="0"/>
                </a:rPr>
                <a:t>broad range of uses, including science, weather, and search and rescue, has motivated the development of and support for a national network of surface current mapping systems as part of the NOAA Integrated Ocean Observing System (IOOS). </a:t>
              </a:r>
              <a:r>
                <a:rPr lang="en-US" sz="2400" b="1" dirty="0">
                  <a:latin typeface="Arial" pitchFamily="34" charset="0"/>
                  <a:cs typeface="Arial" pitchFamily="34" charset="0"/>
                </a:rPr>
                <a:t> </a:t>
              </a:r>
              <a:endParaRPr lang="en-US" sz="2400" dirty="0">
                <a:latin typeface="Arial" pitchFamily="34" charset="0"/>
                <a:cs typeface="Arial" pitchFamily="34" charset="0"/>
              </a:endParaRPr>
            </a:p>
            <a:p>
              <a:pPr algn="just"/>
              <a:r>
                <a:rPr lang="en-US" sz="2400" b="1" dirty="0">
                  <a:latin typeface="Arial" pitchFamily="34" charset="0"/>
                  <a:cs typeface="Arial" pitchFamily="34" charset="0"/>
                </a:rPr>
                <a:t> </a:t>
              </a:r>
              <a:endParaRPr lang="en-US" sz="2400" dirty="0">
                <a:latin typeface="Arial" pitchFamily="34" charset="0"/>
                <a:cs typeface="Arial" pitchFamily="34" charset="0"/>
              </a:endParaRPr>
            </a:p>
          </p:txBody>
        </p:sp>
      </p:grpSp>
      <p:grpSp>
        <p:nvGrpSpPr>
          <p:cNvPr id="46" name="Group 45"/>
          <p:cNvGrpSpPr/>
          <p:nvPr/>
        </p:nvGrpSpPr>
        <p:grpSpPr>
          <a:xfrm>
            <a:off x="11887200" y="8991600"/>
            <a:ext cx="9906000" cy="8001000"/>
            <a:chOff x="11887200" y="8839200"/>
            <a:chExt cx="9906000" cy="8001000"/>
          </a:xfrm>
        </p:grpSpPr>
        <p:sp>
          <p:nvSpPr>
            <p:cNvPr id="39" name="Rectangle 38"/>
            <p:cNvSpPr/>
            <p:nvPr/>
          </p:nvSpPr>
          <p:spPr>
            <a:xfrm>
              <a:off x="11887200" y="8839200"/>
              <a:ext cx="9540240" cy="8001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6" name="Text Box 26"/>
            <p:cNvSpPr txBox="1">
              <a:spLocks noChangeArrowheads="1"/>
            </p:cNvSpPr>
            <p:nvPr/>
          </p:nvSpPr>
          <p:spPr bwMode="auto">
            <a:xfrm>
              <a:off x="12326155" y="8986723"/>
              <a:ext cx="9467045" cy="7531292"/>
            </a:xfrm>
            <a:prstGeom prst="rect">
              <a:avLst/>
            </a:prstGeom>
            <a:noFill/>
            <a:ln w="9525">
              <a:noFill/>
              <a:miter lim="800000"/>
              <a:headEnd/>
              <a:tailEnd/>
            </a:ln>
          </p:spPr>
          <p:txBody>
            <a:bodyPr wrap="square" lIns="82296" tIns="41148" rIns="82296" bIns="41148">
              <a:spAutoFit/>
            </a:bodyPr>
            <a:lstStyle/>
            <a:p>
              <a:pPr algn="ctr">
                <a:defRPr/>
              </a:pPr>
              <a:r>
                <a:rPr lang="en-US" sz="2800" b="1" dirty="0">
                  <a:latin typeface="Arial" pitchFamily="34" charset="0"/>
                  <a:cs typeface="Arial" pitchFamily="34" charset="0"/>
                </a:rPr>
                <a:t>Applications of </a:t>
              </a:r>
              <a:r>
                <a:rPr lang="en-US" sz="2800" b="1" dirty="0" err="1">
                  <a:latin typeface="Arial" pitchFamily="34" charset="0"/>
                  <a:cs typeface="Arial" pitchFamily="34" charset="0"/>
                </a:rPr>
                <a:t>HF</a:t>
              </a:r>
              <a:r>
                <a:rPr lang="en-US" sz="2800" b="1" dirty="0">
                  <a:latin typeface="Arial" pitchFamily="34" charset="0"/>
                  <a:cs typeface="Arial" pitchFamily="34" charset="0"/>
                </a:rPr>
                <a:t> Radar</a:t>
              </a:r>
            </a:p>
            <a:p>
              <a:pPr>
                <a:defRPr/>
              </a:pPr>
              <a:endParaRPr lang="en-US" sz="2400" dirty="0">
                <a:latin typeface="Arial" pitchFamily="34" charset="0"/>
                <a:cs typeface="Arial" pitchFamily="34" charset="0"/>
              </a:endParaRPr>
            </a:p>
            <a:p>
              <a:pPr lvl="0">
                <a:buFont typeface="Wingdings" pitchFamily="2" charset="2"/>
                <a:buChar char="§"/>
              </a:pPr>
              <a:r>
                <a:rPr lang="en-US" sz="2400" dirty="0">
                  <a:latin typeface="Arial" pitchFamily="34" charset="0"/>
                  <a:cs typeface="Arial" pitchFamily="34" charset="0"/>
                </a:rPr>
                <a:t> Search and rescue</a:t>
              </a:r>
            </a:p>
            <a:p>
              <a:pPr marL="1257300" lvl="1">
                <a:buFont typeface="Wingdings" pitchFamily="2" charset="2"/>
                <a:buChar char="§"/>
              </a:pPr>
              <a:r>
                <a:rPr lang="en-US" sz="2400" dirty="0">
                  <a:latin typeface="Arial" pitchFamily="34" charset="0"/>
                  <a:cs typeface="Arial" pitchFamily="34" charset="0"/>
                </a:rPr>
                <a:t> US Coast Guard</a:t>
              </a:r>
            </a:p>
            <a:p>
              <a:pPr lvl="0">
                <a:buFont typeface="Wingdings" pitchFamily="2" charset="2"/>
                <a:buChar char="§"/>
              </a:pPr>
              <a:r>
                <a:rPr lang="en-US" sz="2400" dirty="0">
                  <a:latin typeface="Arial" pitchFamily="34" charset="0"/>
                  <a:cs typeface="Arial" pitchFamily="34" charset="0"/>
                </a:rPr>
                <a:t> Environmental monitoring and research, including: </a:t>
              </a:r>
            </a:p>
            <a:p>
              <a:pPr marL="1257300" lvl="1">
                <a:buFont typeface="Wingdings" pitchFamily="2" charset="2"/>
                <a:buChar char="§"/>
              </a:pPr>
              <a:r>
                <a:rPr lang="en-US" sz="2400" dirty="0">
                  <a:latin typeface="Arial" pitchFamily="34" charset="0"/>
                  <a:cs typeface="Arial" pitchFamily="34" charset="0"/>
                </a:rPr>
                <a:t> Assessment of water quality</a:t>
              </a:r>
            </a:p>
            <a:p>
              <a:pPr marL="1257300" lvl="1">
                <a:buFont typeface="Wingdings" pitchFamily="2" charset="2"/>
                <a:buChar char="§"/>
              </a:pPr>
              <a:r>
                <a:rPr lang="en-US" sz="2400" dirty="0">
                  <a:latin typeface="Arial" pitchFamily="34" charset="0"/>
                  <a:cs typeface="Arial" pitchFamily="34" charset="0"/>
                </a:rPr>
                <a:t> Monitoring Harmful Algal Blooms</a:t>
              </a:r>
            </a:p>
            <a:p>
              <a:pPr marL="1257300" lvl="1">
                <a:buFont typeface="Wingdings" pitchFamily="2" charset="2"/>
                <a:buChar char="§"/>
              </a:pPr>
              <a:r>
                <a:rPr lang="en-US" sz="2400" dirty="0">
                  <a:latin typeface="Arial" pitchFamily="34" charset="0"/>
                  <a:cs typeface="Arial" pitchFamily="34" charset="0"/>
                </a:rPr>
                <a:t> Fisheries Management</a:t>
              </a:r>
            </a:p>
            <a:p>
              <a:pPr marL="1257300" lvl="1">
                <a:buFont typeface="Wingdings" pitchFamily="2" charset="2"/>
                <a:buChar char="§"/>
              </a:pPr>
              <a:r>
                <a:rPr lang="en-US" sz="2400" dirty="0">
                  <a:latin typeface="Arial" pitchFamily="34" charset="0"/>
                  <a:cs typeface="Arial" pitchFamily="34" charset="0"/>
                </a:rPr>
                <a:t> Ocean Energy Production</a:t>
              </a:r>
            </a:p>
            <a:p>
              <a:pPr lvl="0">
                <a:buFont typeface="Wingdings" pitchFamily="2" charset="2"/>
                <a:buChar char="§"/>
              </a:pPr>
              <a:r>
                <a:rPr lang="en-US" sz="2400" dirty="0">
                  <a:latin typeface="Arial" pitchFamily="34" charset="0"/>
                  <a:cs typeface="Arial" pitchFamily="34" charset="0"/>
                </a:rPr>
                <a:t> Meteorological predictions and models for:</a:t>
              </a:r>
            </a:p>
            <a:p>
              <a:pPr marL="1257300" lvl="1">
                <a:buFont typeface="Wingdings" pitchFamily="2" charset="2"/>
                <a:buChar char="§"/>
              </a:pPr>
              <a:r>
                <a:rPr lang="en-US" sz="2400" dirty="0">
                  <a:latin typeface="Arial" pitchFamily="34" charset="0"/>
                  <a:cs typeface="Arial" pitchFamily="34" charset="0"/>
                </a:rPr>
                <a:t> Hurricanes</a:t>
              </a:r>
            </a:p>
            <a:p>
              <a:pPr marL="1257300" lvl="1">
                <a:buFont typeface="Wingdings" pitchFamily="2" charset="2"/>
                <a:buChar char="§"/>
              </a:pPr>
              <a:r>
                <a:rPr lang="en-US" sz="2400" dirty="0">
                  <a:latin typeface="Arial" pitchFamily="34" charset="0"/>
                  <a:cs typeface="Arial" pitchFamily="34" charset="0"/>
                </a:rPr>
                <a:t> Tsunami warning systems </a:t>
              </a:r>
            </a:p>
            <a:p>
              <a:pPr lvl="0">
                <a:buFont typeface="Wingdings" pitchFamily="2" charset="2"/>
                <a:buChar char="§"/>
              </a:pPr>
              <a:r>
                <a:rPr lang="en-US" sz="2400" dirty="0">
                  <a:latin typeface="Arial" pitchFamily="34" charset="0"/>
                  <a:cs typeface="Arial" pitchFamily="34" charset="0"/>
                </a:rPr>
                <a:t> Monitoring, predicting and mitigating coastal hazards, such as:</a:t>
              </a:r>
            </a:p>
            <a:p>
              <a:pPr marL="1314450" lvl="1" indent="-57150">
                <a:buFont typeface="Wingdings" pitchFamily="2" charset="2"/>
                <a:buChar char="§"/>
              </a:pPr>
              <a:r>
                <a:rPr lang="en-US" sz="2400" dirty="0">
                  <a:latin typeface="Arial" pitchFamily="34" charset="0"/>
                  <a:cs typeface="Arial" pitchFamily="34" charset="0"/>
                </a:rPr>
                <a:t> Erosion</a:t>
              </a:r>
            </a:p>
            <a:p>
              <a:pPr marL="1314450" lvl="1" indent="-57150">
                <a:buFont typeface="Wingdings" pitchFamily="2" charset="2"/>
                <a:buChar char="§"/>
              </a:pPr>
              <a:r>
                <a:rPr lang="en-US" sz="2400" dirty="0">
                  <a:latin typeface="Arial" pitchFamily="34" charset="0"/>
                  <a:cs typeface="Arial" pitchFamily="34" charset="0"/>
                </a:rPr>
                <a:t> Flooding</a:t>
              </a:r>
            </a:p>
            <a:p>
              <a:pPr marL="1314450" lvl="1" indent="-57150">
                <a:buFont typeface="Wingdings" pitchFamily="2" charset="2"/>
                <a:buChar char="§"/>
              </a:pPr>
              <a:r>
                <a:rPr lang="en-US" sz="2400" dirty="0">
                  <a:latin typeface="Arial" pitchFamily="34" charset="0"/>
                  <a:cs typeface="Arial" pitchFamily="34" charset="0"/>
                </a:rPr>
                <a:t> Pollution </a:t>
              </a:r>
            </a:p>
            <a:p>
              <a:pPr marL="1314450" lvl="1" indent="-57150">
                <a:buFont typeface="Wingdings" pitchFamily="2" charset="2"/>
                <a:buChar char="§"/>
              </a:pPr>
              <a:r>
                <a:rPr lang="en-US" sz="2400" dirty="0">
                  <a:latin typeface="Arial" pitchFamily="34" charset="0"/>
                  <a:cs typeface="Arial" pitchFamily="34" charset="0"/>
                </a:rPr>
                <a:t> Oil </a:t>
              </a:r>
              <a:r>
                <a:rPr lang="en-US" sz="2400" dirty="0" smtClean="0">
                  <a:latin typeface="Arial" pitchFamily="34" charset="0"/>
                  <a:cs typeface="Arial" pitchFamily="34" charset="0"/>
                </a:rPr>
                <a:t>spills</a:t>
              </a:r>
              <a:endParaRPr lang="en-US" sz="2400" dirty="0">
                <a:latin typeface="Arial" pitchFamily="34" charset="0"/>
                <a:cs typeface="Arial" pitchFamily="34" charset="0"/>
              </a:endParaRPr>
            </a:p>
            <a:p>
              <a:pPr lvl="0">
                <a:buFont typeface="Wingdings" pitchFamily="2" charset="2"/>
                <a:buChar char="§"/>
              </a:pPr>
              <a:r>
                <a:rPr lang="en-US" sz="2400" dirty="0">
                  <a:latin typeface="Arial" pitchFamily="34" charset="0"/>
                  <a:cs typeface="Arial" pitchFamily="34" charset="0"/>
                </a:rPr>
                <a:t>  Military operations </a:t>
              </a:r>
            </a:p>
            <a:p>
              <a:pPr lvl="0">
                <a:buFont typeface="Wingdings" pitchFamily="2" charset="2"/>
                <a:buChar char="§"/>
              </a:pPr>
              <a:r>
                <a:rPr lang="en-US" sz="2400" dirty="0">
                  <a:latin typeface="Arial" pitchFamily="34" charset="0"/>
                  <a:cs typeface="Arial" pitchFamily="34" charset="0"/>
                </a:rPr>
                <a:t>  Public education</a:t>
              </a:r>
            </a:p>
            <a:p>
              <a:pPr lvl="0">
                <a:buFont typeface="Wingdings" pitchFamily="2" charset="2"/>
                <a:buChar char="§"/>
              </a:pPr>
              <a:r>
                <a:rPr lang="en-US" sz="2400" dirty="0">
                  <a:latin typeface="Arial" pitchFamily="34" charset="0"/>
                  <a:cs typeface="Arial" pitchFamily="34" charset="0"/>
                </a:rPr>
                <a:t>  Scientific research </a:t>
              </a:r>
            </a:p>
          </p:txBody>
        </p:sp>
      </p:grpSp>
      <p:sp>
        <p:nvSpPr>
          <p:cNvPr id="31" name="TextBox 30"/>
          <p:cNvSpPr txBox="1"/>
          <p:nvPr/>
        </p:nvSpPr>
        <p:spPr>
          <a:xfrm>
            <a:off x="8839200" y="29270980"/>
            <a:ext cx="4114800" cy="523220"/>
          </a:xfrm>
          <a:prstGeom prst="rect">
            <a:avLst/>
          </a:prstGeom>
          <a:noFill/>
        </p:spPr>
        <p:txBody>
          <a:bodyPr wrap="square" rtlCol="0">
            <a:spAutoFit/>
          </a:bodyPr>
          <a:lstStyle/>
          <a:p>
            <a:r>
              <a:rPr lang="en-US" sz="2800" b="1" dirty="0" smtClean="0">
                <a:latin typeface="Arial" pitchFamily="34" charset="0"/>
                <a:cs typeface="Arial" pitchFamily="34" charset="0"/>
              </a:rPr>
              <a:t>Additional Resources:</a:t>
            </a:r>
            <a:endParaRPr lang="en-US" sz="2800" b="1" dirty="0">
              <a:latin typeface="Arial" pitchFamily="34" charset="0"/>
              <a:cs typeface="Arial" pitchFamily="34" charset="0"/>
            </a:endParaRPr>
          </a:p>
        </p:txBody>
      </p:sp>
      <p:sp>
        <p:nvSpPr>
          <p:cNvPr id="37" name="Rectangle 36"/>
          <p:cNvSpPr/>
          <p:nvPr/>
        </p:nvSpPr>
        <p:spPr>
          <a:xfrm>
            <a:off x="10972800" y="29508271"/>
            <a:ext cx="10972800" cy="1200329"/>
          </a:xfrm>
          <a:prstGeom prst="rect">
            <a:avLst/>
          </a:prstGeom>
        </p:spPr>
        <p:txBody>
          <a:bodyPr>
            <a:spAutoFit/>
          </a:bodyPr>
          <a:lstStyle/>
          <a:p>
            <a:pPr algn="ctr">
              <a:defRPr/>
            </a:pPr>
            <a:r>
              <a:rPr lang="en-US" sz="2400" dirty="0" smtClean="0">
                <a:latin typeface="Arial" pitchFamily="34" charset="0"/>
                <a:cs typeface="Arial" pitchFamily="34" charset="0"/>
              </a:rPr>
              <a:t>NOAA (http://hfradar.ndbc.noaa.gov)</a:t>
            </a:r>
          </a:p>
          <a:p>
            <a:pPr algn="ctr">
              <a:defRPr/>
            </a:pPr>
            <a:r>
              <a:rPr lang="en-US" sz="2400" dirty="0" err="1" smtClean="0">
                <a:latin typeface="Arial" pitchFamily="34" charset="0"/>
                <a:cs typeface="Arial" pitchFamily="34" charset="0"/>
              </a:rPr>
              <a:t>IOOS</a:t>
            </a:r>
            <a:r>
              <a:rPr lang="en-US" sz="2400" dirty="0" smtClean="0">
                <a:latin typeface="Arial" pitchFamily="34" charset="0"/>
                <a:cs typeface="Arial" pitchFamily="34" charset="0"/>
              </a:rPr>
              <a:t> (http://www.ioos.gov/hfradar)</a:t>
            </a:r>
          </a:p>
          <a:p>
            <a:pPr algn="ctr">
              <a:defRPr/>
            </a:pPr>
            <a:r>
              <a:rPr lang="en-US" sz="2400" dirty="0" err="1" smtClean="0">
                <a:latin typeface="Arial" pitchFamily="34" charset="0"/>
                <a:cs typeface="Arial" pitchFamily="34" charset="0"/>
              </a:rPr>
              <a:t>COSEE</a:t>
            </a:r>
            <a:r>
              <a:rPr lang="en-US" sz="2400" dirty="0" smtClean="0">
                <a:latin typeface="Arial" pitchFamily="34" charset="0"/>
                <a:cs typeface="Arial" pitchFamily="34" charset="0"/>
              </a:rPr>
              <a:t> California (http://www.coseeca.net) </a:t>
            </a:r>
          </a:p>
        </p:txBody>
      </p:sp>
      <p:sp>
        <p:nvSpPr>
          <p:cNvPr id="41" name="TextBox 40"/>
          <p:cNvSpPr txBox="1"/>
          <p:nvPr/>
        </p:nvSpPr>
        <p:spPr>
          <a:xfrm>
            <a:off x="15392400" y="22477716"/>
            <a:ext cx="5943600" cy="6129050"/>
          </a:xfrm>
          <a:prstGeom prst="rect">
            <a:avLst/>
          </a:prstGeom>
          <a:solidFill>
            <a:srgbClr val="C4BD97">
              <a:alpha val="74902"/>
            </a:srgbClr>
          </a:solidFill>
          <a:ln>
            <a:solidFill>
              <a:schemeClr val="tx1"/>
            </a:solidFill>
          </a:ln>
        </p:spPr>
        <p:txBody>
          <a:bodyPr wrap="square" rtlCol="0" anchor="ctr">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Existing </a:t>
            </a:r>
            <a:r>
              <a:rPr lang="en-US" sz="2800" b="1" dirty="0" err="1" smtClean="0">
                <a:latin typeface="Arial" pitchFamily="34" charset="0"/>
                <a:cs typeface="Arial" pitchFamily="34" charset="0"/>
              </a:rPr>
              <a:t>HF</a:t>
            </a:r>
            <a:r>
              <a:rPr lang="en-US" sz="2800" b="1" dirty="0" smtClean="0">
                <a:latin typeface="Arial" pitchFamily="34" charset="0"/>
                <a:cs typeface="Arial" pitchFamily="34" charset="0"/>
              </a:rPr>
              <a:t> radar Systems in the Southeastern US:</a:t>
            </a:r>
          </a:p>
          <a:p>
            <a:pPr algn="ctr"/>
            <a:endParaRPr lang="en-US" sz="2400" b="1" dirty="0" smtClean="0">
              <a:latin typeface="Arial" pitchFamily="34" charset="0"/>
              <a:cs typeface="Arial" pitchFamily="34" charset="0"/>
            </a:endParaRPr>
          </a:p>
          <a:p>
            <a:pPr marL="342887" indent="-3175" algn="ctr">
              <a:lnSpc>
                <a:spcPct val="150000"/>
              </a:lnSpc>
            </a:pPr>
            <a:r>
              <a:rPr lang="en-US" sz="2400" dirty="0" smtClean="0">
                <a:latin typeface="Arial" pitchFamily="34" charset="0"/>
                <a:cs typeface="Arial" pitchFamily="34" charset="0"/>
              </a:rPr>
              <a:t> </a:t>
            </a:r>
            <a:r>
              <a:rPr lang="en-US" sz="2400" dirty="0" smtClean="0">
                <a:latin typeface="Arial" pitchFamily="34" charset="0"/>
                <a:cs typeface="Arial" pitchFamily="34" charset="0"/>
              </a:rPr>
              <a:t>Outer Banks</a:t>
            </a:r>
            <a:r>
              <a:rPr lang="en-US" sz="2400" dirty="0" smtClean="0">
                <a:latin typeface="Arial" pitchFamily="34" charset="0"/>
                <a:cs typeface="Arial" pitchFamily="34" charset="0"/>
              </a:rPr>
              <a:t>, North Carolina </a:t>
            </a:r>
          </a:p>
          <a:p>
            <a:pPr marL="342887" indent="-3175" algn="ctr">
              <a:lnSpc>
                <a:spcPct val="150000"/>
              </a:lnSpc>
            </a:pPr>
            <a:r>
              <a:rPr lang="en-US" sz="2400" dirty="0" smtClean="0">
                <a:latin typeface="Arial" pitchFamily="34" charset="0"/>
                <a:cs typeface="Arial" pitchFamily="34" charset="0"/>
              </a:rPr>
              <a:t> Fort Caswell, North Carolina</a:t>
            </a:r>
          </a:p>
          <a:p>
            <a:pPr marL="342887" indent="-3175" algn="ctr">
              <a:lnSpc>
                <a:spcPct val="150000"/>
              </a:lnSpc>
            </a:pPr>
            <a:r>
              <a:rPr lang="en-US" sz="2400" dirty="0" smtClean="0">
                <a:latin typeface="Arial" pitchFamily="34" charset="0"/>
                <a:cs typeface="Arial" pitchFamily="34" charset="0"/>
              </a:rPr>
              <a:t> Georgetown, South Carolina</a:t>
            </a:r>
          </a:p>
          <a:p>
            <a:pPr marL="342887" indent="-3175" algn="ctr">
              <a:lnSpc>
                <a:spcPct val="150000"/>
              </a:lnSpc>
            </a:pPr>
            <a:r>
              <a:rPr lang="en-US" sz="2400" dirty="0" smtClean="0">
                <a:latin typeface="Arial" pitchFamily="34" charset="0"/>
                <a:cs typeface="Arial" pitchFamily="34" charset="0"/>
              </a:rPr>
              <a:t> St. </a:t>
            </a:r>
            <a:r>
              <a:rPr lang="en-US" sz="2400" dirty="0" err="1" smtClean="0">
                <a:latin typeface="Arial" pitchFamily="34" charset="0"/>
                <a:cs typeface="Arial" pitchFamily="34" charset="0"/>
              </a:rPr>
              <a:t>Catherines</a:t>
            </a:r>
            <a:r>
              <a:rPr lang="en-US" sz="2400" dirty="0" smtClean="0">
                <a:latin typeface="Arial" pitchFamily="34" charset="0"/>
                <a:cs typeface="Arial" pitchFamily="34" charset="0"/>
              </a:rPr>
              <a:t> Island, Georgia</a:t>
            </a:r>
          </a:p>
          <a:p>
            <a:pPr marL="342887" indent="-3175" algn="ctr">
              <a:lnSpc>
                <a:spcPct val="150000"/>
              </a:lnSpc>
            </a:pPr>
            <a:r>
              <a:rPr lang="en-US" sz="2400" dirty="0" smtClean="0">
                <a:latin typeface="Arial" pitchFamily="34" charset="0"/>
                <a:cs typeface="Arial" pitchFamily="34" charset="0"/>
              </a:rPr>
              <a:t> </a:t>
            </a:r>
            <a:r>
              <a:rPr lang="en-US" sz="2400" dirty="0" smtClean="0">
                <a:latin typeface="Arial" pitchFamily="34" charset="0"/>
                <a:cs typeface="Arial" pitchFamily="34" charset="0"/>
              </a:rPr>
              <a:t>Jekyll </a:t>
            </a:r>
            <a:r>
              <a:rPr lang="en-US" sz="2400" dirty="0" smtClean="0">
                <a:latin typeface="Arial" pitchFamily="34" charset="0"/>
                <a:cs typeface="Arial" pitchFamily="34" charset="0"/>
              </a:rPr>
              <a:t>Island, Georgia</a:t>
            </a:r>
          </a:p>
          <a:p>
            <a:pPr marL="342887" indent="-3175" algn="ctr">
              <a:lnSpc>
                <a:spcPct val="150000"/>
              </a:lnSpc>
            </a:pPr>
            <a:r>
              <a:rPr lang="en-US" sz="2400" dirty="0" smtClean="0">
                <a:latin typeface="Arial" pitchFamily="34" charset="0"/>
                <a:cs typeface="Arial" pitchFamily="34" charset="0"/>
              </a:rPr>
              <a:t> St. Petersburg, Florida</a:t>
            </a:r>
          </a:p>
          <a:p>
            <a:pPr marL="342887" indent="-3175" algn="ctr">
              <a:lnSpc>
                <a:spcPct val="150000"/>
              </a:lnSpc>
            </a:pPr>
            <a:r>
              <a:rPr lang="en-US" sz="2400" dirty="0" smtClean="0">
                <a:latin typeface="Arial" pitchFamily="34" charset="0"/>
                <a:cs typeface="Arial" pitchFamily="34" charset="0"/>
              </a:rPr>
              <a:t> Miami, Florida</a:t>
            </a:r>
          </a:p>
          <a:p>
            <a:pPr marL="342887" indent="-3175" algn="ctr">
              <a:lnSpc>
                <a:spcPct val="150000"/>
              </a:lnSpc>
            </a:pPr>
            <a:endParaRPr lang="en-US" sz="2400" dirty="0"/>
          </a:p>
        </p:txBody>
      </p:sp>
      <p:pic>
        <p:nvPicPr>
          <p:cNvPr id="42" name="Picture 4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4400" y="31593763"/>
            <a:ext cx="2286000" cy="8712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600</Words>
  <Application>Microsoft Office PowerPoint</Application>
  <PresentationFormat>Custom</PresentationFormat>
  <Paragraphs>53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Kerri</dc:creator>
  <cp:lastModifiedBy>dortonj</cp:lastModifiedBy>
  <cp:revision>40</cp:revision>
  <dcterms:created xsi:type="dcterms:W3CDTF">2012-04-01T18:36:10Z</dcterms:created>
  <dcterms:modified xsi:type="dcterms:W3CDTF">2012-06-06T20:01:26Z</dcterms:modified>
</cp:coreProperties>
</file>